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82" r:id="rId2"/>
    <p:sldId id="320" r:id="rId3"/>
    <p:sldId id="281" r:id="rId4"/>
    <p:sldId id="279" r:id="rId5"/>
    <p:sldId id="319" r:id="rId6"/>
    <p:sldId id="294" r:id="rId7"/>
    <p:sldId id="283" r:id="rId8"/>
    <p:sldId id="284" r:id="rId9"/>
    <p:sldId id="295" r:id="rId10"/>
    <p:sldId id="286" r:id="rId11"/>
    <p:sldId id="287" r:id="rId12"/>
    <p:sldId id="296" r:id="rId13"/>
    <p:sldId id="289" r:id="rId14"/>
    <p:sldId id="297" r:id="rId15"/>
    <p:sldId id="298" r:id="rId16"/>
    <p:sldId id="292" r:id="rId17"/>
    <p:sldId id="293" r:id="rId18"/>
    <p:sldId id="256" r:id="rId19"/>
    <p:sldId id="257" r:id="rId20"/>
    <p:sldId id="264" r:id="rId21"/>
    <p:sldId id="301" r:id="rId22"/>
    <p:sldId id="302" r:id="rId23"/>
    <p:sldId id="303" r:id="rId24"/>
    <p:sldId id="304" r:id="rId25"/>
    <p:sldId id="317" r:id="rId26"/>
    <p:sldId id="306" r:id="rId27"/>
    <p:sldId id="308" r:id="rId28"/>
    <p:sldId id="313" r:id="rId29"/>
    <p:sldId id="314" r:id="rId30"/>
    <p:sldId id="318" r:id="rId31"/>
    <p:sldId id="315" r:id="rId32"/>
    <p:sldId id="316" r:id="rId33"/>
    <p:sldId id="299" r:id="rId34"/>
    <p:sldId id="312" r:id="rId35"/>
    <p:sldId id="276" r:id="rId36"/>
    <p:sldId id="277" r:id="rId37"/>
    <p:sldId id="258" r:id="rId38"/>
    <p:sldId id="260" r:id="rId39"/>
    <p:sldId id="262" r:id="rId40"/>
    <p:sldId id="263" r:id="rId41"/>
    <p:sldId id="265" r:id="rId42"/>
    <p:sldId id="278" r:id="rId43"/>
    <p:sldId id="266" r:id="rId44"/>
    <p:sldId id="300" r:id="rId45"/>
    <p:sldId id="267" r:id="rId46"/>
    <p:sldId id="269" r:id="rId47"/>
    <p:sldId id="268" r:id="rId48"/>
    <p:sldId id="270" r:id="rId49"/>
    <p:sldId id="273" r:id="rId50"/>
    <p:sldId id="274" r:id="rId51"/>
    <p:sldId id="275" r:id="rId52"/>
  </p:sldIdLst>
  <p:sldSz cx="18288000" cy="10287000"/>
  <p:notesSz cx="6858000" cy="9144000"/>
  <p:embeddedFontLst>
    <p:embeddedFont>
      <p:font typeface="Cooper BT Light" panose="020B0604020202020204" charset="0"/>
      <p:regular r:id="rId54"/>
    </p:embeddedFont>
    <p:embeddedFont>
      <p:font typeface="Cooper BT Medium" panose="020B0604020202020204" charset="0"/>
      <p:regular r:id="rId55"/>
    </p:embeddedFont>
    <p:embeddedFont>
      <p:font typeface="TT Interphases" panose="020B0604020202020204" charset="0"/>
      <p:regular r:id="rId56"/>
    </p:embeddedFont>
    <p:embeddedFont>
      <p:font typeface="TT Interphases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76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F7C8-5756-4B4A-80D9-49F36A01F337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D5E3E-96F2-41C0-AB39-C1FD0E607C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9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57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10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93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B021B-80CA-758A-6BC3-B369357C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13DB9-23CF-A364-FF90-DE193C41F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EBA78-5BE6-98BC-5F0C-7DF6197C3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D958F-871B-B274-062B-D8E24C8B2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87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1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D5E3E-96F2-41C0-AB39-C1FD0E607C03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94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amitha-022602/Unified-Mentor-Internship-Projects" TargetMode="External"/><Relationship Id="rId4" Type="http://schemas.openxmlformats.org/officeDocument/2006/relationships/hyperlink" Target="https://drive.google.com/drive/folders/12Ybhj9kH6QZhNhkSFCUy86Ehg7vBB28t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Unified Mentor Pvt. Ltd. Company Info - eLearning Industry">
            <a:extLst>
              <a:ext uri="{FF2B5EF4-FFF2-40B4-BE49-F238E27FC236}">
                <a16:creationId xmlns:a16="http://schemas.microsoft.com/office/drawing/2014/main" id="{FE4D5195-FEF8-CEEC-388C-516730B2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36" y="1"/>
            <a:ext cx="1830653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5E9DA042-02B2-E3B4-BD56-8AB24D8FBCA8}"/>
              </a:ext>
            </a:extLst>
          </p:cNvPr>
          <p:cNvGrpSpPr/>
          <p:nvPr/>
        </p:nvGrpSpPr>
        <p:grpSpPr>
          <a:xfrm>
            <a:off x="381000" y="342900"/>
            <a:ext cx="17526000" cy="2854522"/>
            <a:chOff x="0" y="190500"/>
            <a:chExt cx="13017500" cy="2464961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08FB1091-FF40-C2AA-1F8D-CC879A83098E}"/>
                </a:ext>
              </a:extLst>
            </p:cNvPr>
            <p:cNvSpPr txBox="1"/>
            <p:nvPr/>
          </p:nvSpPr>
          <p:spPr>
            <a:xfrm>
              <a:off x="0" y="1858139"/>
              <a:ext cx="13017500" cy="7973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Projects in Data Analytics &amp; Machine Learning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C594E5-9C4B-D2EC-D6F4-D17917D3D8D9}"/>
                </a:ext>
              </a:extLst>
            </p:cNvPr>
            <p:cNvSpPr txBox="1"/>
            <p:nvPr/>
          </p:nvSpPr>
          <p:spPr>
            <a:xfrm>
              <a:off x="0" y="190500"/>
              <a:ext cx="13017500" cy="111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9999"/>
                </a:lnSpc>
                <a:spcBef>
                  <a:spcPct val="0"/>
                </a:spcBef>
              </a:pPr>
              <a:r>
                <a:rPr lang="en-IN" sz="9600" dirty="0">
                  <a:solidFill>
                    <a:schemeClr val="bg1"/>
                  </a:solidFill>
                </a:rPr>
                <a:t>Internship Project Presentation</a:t>
              </a:r>
              <a:endParaRPr lang="en-US" sz="10000" u="none" strike="noStrike" spc="-19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CCD6511-DE07-EF54-FAD8-2A834624570B}"/>
              </a:ext>
            </a:extLst>
          </p:cNvPr>
          <p:cNvSpPr txBox="1"/>
          <p:nvPr/>
        </p:nvSpPr>
        <p:spPr>
          <a:xfrm>
            <a:off x="12813957" y="7538634"/>
            <a:ext cx="5105400" cy="283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Presented By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 Namitha S </a:t>
            </a:r>
            <a:r>
              <a:rPr lang="en-US" sz="3600" dirty="0" err="1">
                <a:solidFill>
                  <a:schemeClr val="bg1"/>
                </a:solidFill>
              </a:rPr>
              <a:t>Paragi</a:t>
            </a:r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Data Analyst Intern</a:t>
            </a:r>
          </a:p>
          <a:p>
            <a:pPr algn="r"/>
            <a:endParaRPr lang="en-US" sz="3600" dirty="0">
              <a:solidFill>
                <a:schemeClr val="bg1"/>
              </a:solidFill>
            </a:endParaRPr>
          </a:p>
          <a:p>
            <a:pPr algn="r">
              <a:lnSpc>
                <a:spcPts val="1800"/>
              </a:lnSpc>
            </a:pPr>
            <a:r>
              <a:rPr lang="en-US" sz="3600" dirty="0">
                <a:solidFill>
                  <a:schemeClr val="bg1"/>
                </a:solidFill>
              </a:rPr>
              <a:t>UNID: UMID09082554441</a:t>
            </a:r>
          </a:p>
          <a:p>
            <a:pPr algn="r">
              <a:lnSpc>
                <a:spcPts val="18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9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24DA0-BDBF-E93E-BD1F-2176DE7D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5E51A5-4169-B1A5-23D2-EAE0411ACF27}"/>
              </a:ext>
            </a:extLst>
          </p:cNvPr>
          <p:cNvGrpSpPr/>
          <p:nvPr/>
        </p:nvGrpSpPr>
        <p:grpSpPr>
          <a:xfrm>
            <a:off x="381000" y="342900"/>
            <a:ext cx="17526000" cy="2352445"/>
            <a:chOff x="0" y="190500"/>
            <a:chExt cx="13017500" cy="141978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EE65FDC-345F-47E3-A115-0CBF7FAAF2A7}"/>
                </a:ext>
              </a:extLst>
            </p:cNvPr>
            <p:cNvSpPr txBox="1"/>
            <p:nvPr/>
          </p:nvSpPr>
          <p:spPr>
            <a:xfrm>
              <a:off x="0" y="1238775"/>
              <a:ext cx="13017500" cy="3715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F8F97A-E583-C56F-24F8-E4936F58091A}"/>
                </a:ext>
              </a:extLst>
            </p:cNvPr>
            <p:cNvSpPr txBox="1"/>
            <p:nvPr/>
          </p:nvSpPr>
          <p:spPr>
            <a:xfrm>
              <a:off x="0" y="190500"/>
              <a:ext cx="13017500" cy="784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Key Performance Indicators (KPIs)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65D703-E2D8-2556-37AE-A82CA0F66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90805"/>
              </p:ext>
            </p:extLst>
          </p:nvPr>
        </p:nvGraphicFramePr>
        <p:xfrm>
          <a:off x="422645" y="1671825"/>
          <a:ext cx="17484354" cy="6462860"/>
        </p:xfrm>
        <a:graphic>
          <a:graphicData uri="http://schemas.openxmlformats.org/drawingml/2006/table">
            <a:tbl>
              <a:tblPr/>
              <a:tblGrid>
                <a:gridCol w="5828118">
                  <a:extLst>
                    <a:ext uri="{9D8B030D-6E8A-4147-A177-3AD203B41FA5}">
                      <a16:colId xmlns:a16="http://schemas.microsoft.com/office/drawing/2014/main" val="3467307680"/>
                    </a:ext>
                  </a:extLst>
                </a:gridCol>
                <a:gridCol w="5828118">
                  <a:extLst>
                    <a:ext uri="{9D8B030D-6E8A-4147-A177-3AD203B41FA5}">
                      <a16:colId xmlns:a16="http://schemas.microsoft.com/office/drawing/2014/main" val="1996271593"/>
                    </a:ext>
                  </a:extLst>
                </a:gridCol>
                <a:gridCol w="5828118">
                  <a:extLst>
                    <a:ext uri="{9D8B030D-6E8A-4147-A177-3AD203B41FA5}">
                      <a16:colId xmlns:a16="http://schemas.microsoft.com/office/drawing/2014/main" val="3287164742"/>
                    </a:ext>
                  </a:extLst>
                </a:gridCol>
              </a:tblGrid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643662"/>
                  </a:ext>
                </a:extLst>
              </a:tr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Total Revenue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Overall sales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₹577,605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909213"/>
                  </a:ext>
                </a:extLst>
              </a:tr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Total Profit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Revenue – Costs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₹163,748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902680"/>
                  </a:ext>
                </a:extLst>
              </a:tr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Profit Margin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Profit ÷ Revenue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339969"/>
                  </a:ext>
                </a:extLst>
              </a:tr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Avg Lead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Supplier delivery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3.1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553525"/>
                  </a:ext>
                </a:extLst>
              </a:tr>
              <a:tr h="137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Avg Defect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Product defects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834828"/>
                  </a:ext>
                </a:extLst>
              </a:tr>
              <a:tr h="1120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On-Time Delivery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Orders delivered 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145195"/>
                  </a:ext>
                </a:extLst>
              </a:tr>
              <a:tr h="773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Total Inventory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Current stock worth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₹243,857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85686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4FAE6EF-009E-7048-3EE5-6310F75E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425997"/>
            <a:ext cx="17526000" cy="186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6F3F-A4A6-239D-83F2-95013A2C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77AE21-9225-D890-E316-883D9BB84804}"/>
              </a:ext>
            </a:extLst>
          </p:cNvPr>
          <p:cNvGrpSpPr/>
          <p:nvPr/>
        </p:nvGrpSpPr>
        <p:grpSpPr>
          <a:xfrm>
            <a:off x="381000" y="342900"/>
            <a:ext cx="17526000" cy="6045764"/>
            <a:chOff x="0" y="190500"/>
            <a:chExt cx="13017500" cy="3648831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17614E35-7ED6-D8C5-8EF7-C7E22109A7F6}"/>
                </a:ext>
              </a:extLst>
            </p:cNvPr>
            <p:cNvSpPr txBox="1"/>
            <p:nvPr/>
          </p:nvSpPr>
          <p:spPr>
            <a:xfrm>
              <a:off x="0" y="1238775"/>
              <a:ext cx="13017500" cy="26005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Title: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Profitability by Product Type</a:t>
              </a: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Insights: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Skincare products show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highest margin (22%)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but also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highest defect rate (4.8%)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Haircare yields moderate profit with stable quality.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Cosmetics have low margin due to high shipping cost.</a:t>
              </a: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Conclusion: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Focus on cost reduction for high-margin products.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9BE9FC-A3AD-857B-7EF1-9ED2F6EE8371}"/>
                </a:ext>
              </a:extLst>
            </p:cNvPr>
            <p:cNvSpPr txBox="1"/>
            <p:nvPr/>
          </p:nvSpPr>
          <p:spPr>
            <a:xfrm>
              <a:off x="0" y="190500"/>
              <a:ext cx="13017500" cy="784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Financial Overview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5641715-A2A7-43A1-0555-BE2CC4A8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07510"/>
            <a:ext cx="17526000" cy="33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BC8D8-70AE-B2FF-EFC8-FAA02144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643F28-8FF5-3ED4-55AA-785350E82A1D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3ECE42-285A-5E44-B038-C9F20AE3C446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086649-6356-AF8A-1099-CDCCB5A42C3E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0F2EBA1-3133-DF69-63A8-5A16236501DE}"/>
              </a:ext>
            </a:extLst>
          </p:cNvPr>
          <p:cNvSpPr txBox="1"/>
          <p:nvPr/>
        </p:nvSpPr>
        <p:spPr>
          <a:xfrm>
            <a:off x="8267700" y="13386"/>
            <a:ext cx="10010775" cy="2582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  <a:spcBef>
                <a:spcPct val="0"/>
              </a:spcBef>
            </a:pPr>
            <a:r>
              <a:rPr lang="en-IN" sz="10000" dirty="0">
                <a:solidFill>
                  <a:schemeClr val="bg1"/>
                </a:solidFill>
              </a:rPr>
              <a:t>Inventory Management</a:t>
            </a:r>
            <a:endParaRPr lang="en-US" sz="10000" spc="-199" dirty="0">
              <a:solidFill>
                <a:schemeClr val="bg1"/>
              </a:solidFill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1F0A438-7B76-2F7F-F2AA-B03D6F1BA54B}"/>
              </a:ext>
            </a:extLst>
          </p:cNvPr>
          <p:cNvSpPr txBox="1"/>
          <p:nvPr/>
        </p:nvSpPr>
        <p:spPr>
          <a:xfrm>
            <a:off x="9296400" y="9219247"/>
            <a:ext cx="8324850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endParaRPr lang="en-US" sz="2400" dirty="0">
              <a:solidFill>
                <a:srgbClr val="F7F9FC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84F2BAC-4D3D-2F0F-D0E8-B235E4AE0954}"/>
              </a:ext>
            </a:extLst>
          </p:cNvPr>
          <p:cNvSpPr txBox="1"/>
          <p:nvPr/>
        </p:nvSpPr>
        <p:spPr>
          <a:xfrm>
            <a:off x="8306057" y="2397743"/>
            <a:ext cx="96393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Title:</a:t>
            </a:r>
            <a:r>
              <a:rPr lang="en-US" sz="4000" dirty="0">
                <a:solidFill>
                  <a:schemeClr val="bg1"/>
                </a:solidFill>
              </a:rPr>
              <a:t> Stock Efficiency and Inventory Turnover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Findings: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Makeup Brushes have </a:t>
            </a:r>
            <a:r>
              <a:rPr lang="en-US" sz="4000" b="1" dirty="0">
                <a:solidFill>
                  <a:schemeClr val="bg1"/>
                </a:solidFill>
              </a:rPr>
              <a:t>Stock-to-Sales Ratio = 5.2</a:t>
            </a:r>
            <a:r>
              <a:rPr lang="en-US" sz="4000" dirty="0">
                <a:solidFill>
                  <a:schemeClr val="bg1"/>
                </a:solidFill>
              </a:rPr>
              <a:t>, indicating overstocking.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Most categories maintain healthy stock levels (~30 days).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Balanced replenishment improves capital utilization.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Recommendation:</a:t>
            </a:r>
            <a:r>
              <a:rPr lang="en-US" sz="4000" dirty="0">
                <a:solidFill>
                  <a:schemeClr val="bg1"/>
                </a:solidFill>
              </a:rPr>
              <a:t> Reduce excess stock to free ~₹50,000 working capital.</a:t>
            </a:r>
          </a:p>
        </p:txBody>
      </p:sp>
      <p:pic>
        <p:nvPicPr>
          <p:cNvPr id="6" name="Picture 5" descr="A blue and white bar chart&#10;&#10;AI-generated content may be incorrect.">
            <a:extLst>
              <a:ext uri="{FF2B5EF4-FFF2-40B4-BE49-F238E27FC236}">
                <a16:creationId xmlns:a16="http://schemas.microsoft.com/office/drawing/2014/main" id="{A848EC14-DA56-A057-5757-49D8E4989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" y="0"/>
            <a:ext cx="8197277" cy="10273614"/>
          </a:xfrm>
          <a:prstGeom prst="rect">
            <a:avLst/>
          </a:prstGeom>
        </p:spPr>
      </p:pic>
      <p:sp>
        <p:nvSpPr>
          <p:cNvPr id="8" name="Freeform 10">
            <a:extLst>
              <a:ext uri="{FF2B5EF4-FFF2-40B4-BE49-F238E27FC236}">
                <a16:creationId xmlns:a16="http://schemas.microsoft.com/office/drawing/2014/main" id="{98EBC7B2-C5DC-344A-1636-0164E7DEAB1B}"/>
              </a:ext>
            </a:extLst>
          </p:cNvPr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9393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31AB2-E946-261A-CD63-999FB2FF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AAA6FB-2C76-C9DD-62B3-FE75198C4297}"/>
              </a:ext>
            </a:extLst>
          </p:cNvPr>
          <p:cNvGrpSpPr/>
          <p:nvPr/>
        </p:nvGrpSpPr>
        <p:grpSpPr>
          <a:xfrm>
            <a:off x="381000" y="342900"/>
            <a:ext cx="17526000" cy="5430211"/>
            <a:chOff x="0" y="190500"/>
            <a:chExt cx="13017500" cy="32773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36803FE-F325-8DC4-2BCB-B10074DE2A3A}"/>
                </a:ext>
              </a:extLst>
            </p:cNvPr>
            <p:cNvSpPr txBox="1"/>
            <p:nvPr/>
          </p:nvSpPr>
          <p:spPr>
            <a:xfrm>
              <a:off x="0" y="1238775"/>
              <a:ext cx="13017500" cy="22290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Title: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Supplier Reliability Scorecard</a:t>
              </a: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Findings: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Supplier 2 → High defect rate (4.8%) &amp; long lead time (4 days).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Supplier 4 → Best performer (1.2% defects, 2-day lead time).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Supplier 3 → Moderate consistency.</a:t>
              </a: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Recommendation: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Prioritize Supplier 4 for critical products.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1429AEE-267E-91A4-9A44-43917BEB0A29}"/>
                </a:ext>
              </a:extLst>
            </p:cNvPr>
            <p:cNvSpPr txBox="1"/>
            <p:nvPr/>
          </p:nvSpPr>
          <p:spPr>
            <a:xfrm>
              <a:off x="0" y="190500"/>
              <a:ext cx="13017500" cy="784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Supplier Performance Analysis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7" name="Picture 6" descr="A blue and white striped background&#10;&#10;AI-generated content may be incorrect.">
            <a:extLst>
              <a:ext uri="{FF2B5EF4-FFF2-40B4-BE49-F238E27FC236}">
                <a16:creationId xmlns:a16="http://schemas.microsoft.com/office/drawing/2014/main" id="{2499D881-6F06-E064-3638-BAAC9F3EB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" y="6209644"/>
            <a:ext cx="17503346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6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DDF-C45D-8533-8EB2-8AB553FD8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976A05-6A34-92B6-DF0F-6CEB5F6A9BDA}"/>
              </a:ext>
            </a:extLst>
          </p:cNvPr>
          <p:cNvGrpSpPr/>
          <p:nvPr/>
        </p:nvGrpSpPr>
        <p:grpSpPr>
          <a:xfrm>
            <a:off x="9266280" y="444439"/>
            <a:ext cx="8000999" cy="9415417"/>
            <a:chOff x="0" y="171450"/>
            <a:chExt cx="11099800" cy="831350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3684CF4-8C55-56FF-0A81-E9D20F002118}"/>
                </a:ext>
              </a:extLst>
            </p:cNvPr>
            <p:cNvSpPr txBox="1"/>
            <p:nvPr/>
          </p:nvSpPr>
          <p:spPr>
            <a:xfrm>
              <a:off x="0" y="2506310"/>
              <a:ext cx="11099800" cy="5978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Title:</a:t>
              </a:r>
              <a:r>
                <a:rPr lang="en-US" sz="4000" dirty="0">
                  <a:solidFill>
                    <a:schemeClr val="bg1"/>
                  </a:solidFill>
                </a:rPr>
                <a:t> Shipping Mode Analysis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Findings: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Air: Fastest but highest cost.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Rail: 40% cheaper, minor delay (2–3 days).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Road: Balanced option for mid-distance deliveries.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Recommendation:</a:t>
              </a:r>
              <a:r>
                <a:rPr lang="en-US" sz="4000" dirty="0">
                  <a:solidFill>
                    <a:schemeClr val="bg1"/>
                  </a:solidFill>
                </a:rPr>
                <a:t> Use </a:t>
              </a:r>
              <a:r>
                <a:rPr lang="en-US" sz="4000" b="1" dirty="0">
                  <a:solidFill>
                    <a:schemeClr val="bg1"/>
                  </a:solidFill>
                </a:rPr>
                <a:t>Rail</a:t>
              </a:r>
              <a:r>
                <a:rPr lang="en-US" sz="4000" dirty="0">
                  <a:solidFill>
                    <a:schemeClr val="bg1"/>
                  </a:solidFill>
                </a:rPr>
                <a:t> for bulk non-urgent orders to reduce costs.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6BD525-0F05-2EDC-3A0E-3684E75F9D76}"/>
                </a:ext>
              </a:extLst>
            </p:cNvPr>
            <p:cNvSpPr txBox="1"/>
            <p:nvPr/>
          </p:nvSpPr>
          <p:spPr>
            <a:xfrm>
              <a:off x="0" y="171450"/>
              <a:ext cx="11099800" cy="2280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</a:rPr>
                <a:t>Transportation Efficiency</a:t>
              </a:r>
              <a:endParaRPr lang="en-US" sz="10000" spc="-199" dirty="0">
                <a:solidFill>
                  <a:schemeClr val="bg1"/>
                </a:solidFill>
                <a:ea typeface="Cooper BT Light"/>
                <a:cs typeface="Cooper BT Light"/>
                <a:sym typeface="Cooper BT Light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DF129D-794F-8859-E72D-78CBF6EC29DD}"/>
              </a:ext>
            </a:extLst>
          </p:cNvPr>
          <p:cNvGrpSpPr/>
          <p:nvPr/>
        </p:nvGrpSpPr>
        <p:grpSpPr>
          <a:xfrm>
            <a:off x="0" y="0"/>
            <a:ext cx="8534400" cy="10287000"/>
            <a:chOff x="0" y="0"/>
            <a:chExt cx="2177501" cy="27093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25F15B-28A9-52E5-D4B5-726399805E4D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93E7B13-5A80-EC6E-D8F2-2482B1A21607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7" descr="A graph with many dots&#10;&#10;AI-generated content may be incorrect.">
            <a:extLst>
              <a:ext uri="{FF2B5EF4-FFF2-40B4-BE49-F238E27FC236}">
                <a16:creationId xmlns:a16="http://schemas.microsoft.com/office/drawing/2014/main" id="{C04E4AFB-3AFA-D3D8-260D-2CEB13ACE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4651"/>
            <a:ext cx="7543800" cy="9297698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DAA75B41-3550-9CD3-3035-2E957FAF99B3}"/>
              </a:ext>
            </a:extLst>
          </p:cNvPr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90192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C12BF-6C5E-BE4C-2322-529627CD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E3FFCA-4546-B54B-BCB5-E589FF77CC2A}"/>
              </a:ext>
            </a:extLst>
          </p:cNvPr>
          <p:cNvGrpSpPr/>
          <p:nvPr/>
        </p:nvGrpSpPr>
        <p:grpSpPr>
          <a:xfrm>
            <a:off x="8730934" y="317193"/>
            <a:ext cx="9448800" cy="7568759"/>
            <a:chOff x="0" y="171450"/>
            <a:chExt cx="11099800" cy="668296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AB37D93-DE64-5051-22D1-996BC75D432E}"/>
                </a:ext>
              </a:extLst>
            </p:cNvPr>
            <p:cNvSpPr txBox="1"/>
            <p:nvPr/>
          </p:nvSpPr>
          <p:spPr>
            <a:xfrm>
              <a:off x="0" y="2506310"/>
              <a:ext cx="11099800" cy="434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Title:</a:t>
              </a:r>
              <a:r>
                <a:rPr lang="en-US" sz="4000" dirty="0">
                  <a:solidFill>
                    <a:schemeClr val="bg1"/>
                  </a:solidFill>
                </a:rPr>
                <a:t> Understanding Expense Composition</a:t>
              </a:r>
            </a:p>
            <a:p>
              <a:r>
                <a:rPr lang="en-US" sz="4000" b="1" dirty="0">
                  <a:solidFill>
                    <a:schemeClr val="bg1"/>
                  </a:solidFill>
                </a:rPr>
                <a:t>Cost Breakdown: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Transportation: </a:t>
              </a:r>
              <a:r>
                <a:rPr lang="en-US" sz="4000" b="1" dirty="0">
                  <a:solidFill>
                    <a:schemeClr val="bg1"/>
                  </a:solidFill>
                </a:rPr>
                <a:t>40%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Inventory Holding: </a:t>
              </a:r>
              <a:r>
                <a:rPr lang="en-US" sz="4000" b="1" dirty="0">
                  <a:solidFill>
                    <a:schemeClr val="bg1"/>
                  </a:solidFill>
                </a:rPr>
                <a:t>30%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Order Processing: </a:t>
              </a:r>
              <a:r>
                <a:rPr lang="en-US" sz="4000" b="1" dirty="0">
                  <a:solidFill>
                    <a:schemeClr val="bg1"/>
                  </a:solidFill>
                </a:rPr>
                <a:t>20%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Miscellaneous: </a:t>
              </a:r>
              <a:r>
                <a:rPr lang="en-US" sz="4000" b="1" dirty="0">
                  <a:solidFill>
                    <a:schemeClr val="bg1"/>
                  </a:solidFill>
                </a:rPr>
                <a:t>10%</a:t>
              </a:r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Observation:</a:t>
              </a:r>
              <a:r>
                <a:rPr lang="en-US" sz="4000" dirty="0">
                  <a:solidFill>
                    <a:schemeClr val="bg1"/>
                  </a:solidFill>
                </a:rPr>
                <a:t> Transportation dominates cost share — potential for optimization.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F21F01-59B1-81DC-C5C7-8C34FD01CB68}"/>
                </a:ext>
              </a:extLst>
            </p:cNvPr>
            <p:cNvSpPr txBox="1"/>
            <p:nvPr/>
          </p:nvSpPr>
          <p:spPr>
            <a:xfrm>
              <a:off x="0" y="171450"/>
              <a:ext cx="11099800" cy="3412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</a:rPr>
                <a:t>Supply Chain Cost Distribution</a:t>
              </a:r>
              <a:endParaRPr lang="en-US" sz="10000" spc="-199" dirty="0">
                <a:solidFill>
                  <a:schemeClr val="bg1"/>
                </a:solidFill>
                <a:ea typeface="Cooper BT Light"/>
                <a:cs typeface="Cooper BT Light"/>
                <a:sym typeface="Cooper BT Light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0BC835-747B-9FFA-18BF-B9F1BA594019}"/>
              </a:ext>
            </a:extLst>
          </p:cNvPr>
          <p:cNvGrpSpPr/>
          <p:nvPr/>
        </p:nvGrpSpPr>
        <p:grpSpPr>
          <a:xfrm>
            <a:off x="0" y="0"/>
            <a:ext cx="8534400" cy="10287000"/>
            <a:chOff x="0" y="0"/>
            <a:chExt cx="2177501" cy="27093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63D388-8C26-B63F-9826-8BD363A2B8A0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B4623E5-5D7E-E46F-3B8F-11EEAF5DBA7E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211ECF15-D7AF-5F2A-BB16-6DD8BECDD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0" r="45218"/>
          <a:stretch>
            <a:fillRect/>
          </a:stretch>
        </p:blipFill>
        <p:spPr>
          <a:xfrm>
            <a:off x="-5410200" y="444439"/>
            <a:ext cx="13455334" cy="9288171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D7679F2E-20FC-15A1-79A9-4F56CE5D5278}"/>
              </a:ext>
            </a:extLst>
          </p:cNvPr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31856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9921-7782-48F9-FAB1-9C336C52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817E811-646C-C822-AD09-7406C7FC9B54}"/>
              </a:ext>
            </a:extLst>
          </p:cNvPr>
          <p:cNvGrpSpPr/>
          <p:nvPr/>
        </p:nvGrpSpPr>
        <p:grpSpPr>
          <a:xfrm>
            <a:off x="381000" y="342900"/>
            <a:ext cx="17526000" cy="7892422"/>
            <a:chOff x="0" y="190500"/>
            <a:chExt cx="13017500" cy="4763354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0A337A6-5B50-1082-C4D9-A5692C8BC2F4}"/>
                </a:ext>
              </a:extLst>
            </p:cNvPr>
            <p:cNvSpPr txBox="1"/>
            <p:nvPr/>
          </p:nvSpPr>
          <p:spPr>
            <a:xfrm>
              <a:off x="0" y="1238775"/>
              <a:ext cx="13017500" cy="37150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Insights: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Skincare = Profitable but high defect rate.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Supplier 4 = Optimal vendor choice.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Makeup Brushes = Overstock issue.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Air mode = Expensive but fastest.</a:t>
              </a: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Recommendations: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Shift skincare sourcing to Supplier 4.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Balance stock levels for slower-moving SKUs.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Optimize shipping mix (Rail for cost, Air for urgency).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Review supplier scorecards monthly.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F42377-D3A3-C37D-7E51-D6FB7C9539FC}"/>
                </a:ext>
              </a:extLst>
            </p:cNvPr>
            <p:cNvSpPr txBox="1"/>
            <p:nvPr/>
          </p:nvSpPr>
          <p:spPr>
            <a:xfrm>
              <a:off x="0" y="190500"/>
              <a:ext cx="13017500" cy="7848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Key Insights &amp; Recommendations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54457CD-1752-C9F6-0EC1-5CD7016183CB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70098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295CB-6291-050C-AC3B-BB75A10D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CD3894-316B-CBDA-58AD-143197F45065}"/>
              </a:ext>
            </a:extLst>
          </p:cNvPr>
          <p:cNvGrpSpPr/>
          <p:nvPr/>
        </p:nvGrpSpPr>
        <p:grpSpPr>
          <a:xfrm>
            <a:off x="381000" y="342900"/>
            <a:ext cx="17526000" cy="4199105"/>
            <a:chOff x="0" y="190500"/>
            <a:chExt cx="13017500" cy="253430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2E2183E3-5E68-7C58-71E6-860874B03606}"/>
                </a:ext>
              </a:extLst>
            </p:cNvPr>
            <p:cNvSpPr txBox="1"/>
            <p:nvPr/>
          </p:nvSpPr>
          <p:spPr>
            <a:xfrm>
              <a:off x="0" y="1238775"/>
              <a:ext cx="13017500" cy="1486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Outcomes: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Enhanced visibility into entire supply chain.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Identified cost-saving opportunities (~10%).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Improved decision-making and supplier management.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01A4C0-C183-9204-5FE4-F029D04CB537}"/>
                </a:ext>
              </a:extLst>
            </p:cNvPr>
            <p:cNvSpPr txBox="1"/>
            <p:nvPr/>
          </p:nvSpPr>
          <p:spPr>
            <a:xfrm>
              <a:off x="0" y="190500"/>
              <a:ext cx="13017500" cy="784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Conclusion &amp; Business Impact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83B2950-33BB-0A4D-BF65-2B96F441E863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7024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48650" y="13386"/>
            <a:ext cx="10039350" cy="442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9"/>
              </a:lnSpc>
            </a:pPr>
            <a:r>
              <a:rPr lang="en-US" sz="10000" spc="-229" dirty="0">
                <a:solidFill>
                  <a:schemeClr val="bg1"/>
                </a:solidFill>
                <a:latin typeface="+mj-lt"/>
                <a:sym typeface="Cooper BT Light"/>
              </a:rPr>
              <a:t>Project 2: </a:t>
            </a:r>
            <a:r>
              <a:rPr lang="en-IN" sz="10000" dirty="0">
                <a:solidFill>
                  <a:schemeClr val="bg1"/>
                </a:solidFill>
                <a:latin typeface="+mj-lt"/>
              </a:rPr>
              <a:t>Customer Satisfaction Prediction</a:t>
            </a:r>
            <a:endParaRPr lang="en-US" sz="10000" spc="-47" dirty="0">
              <a:solidFill>
                <a:schemeClr val="bg1"/>
              </a:solidFill>
              <a:latin typeface="+mj-lt"/>
              <a:ea typeface="TT Interphases"/>
              <a:cs typeface="TT Interphases"/>
              <a:sym typeface="TT Interphase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49E264-0DA9-B7E5-C876-B0CAE450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04559"/>
            <a:ext cx="7467600" cy="9677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B9608A-9C5D-E66C-C2B5-056A61B090E9}"/>
              </a:ext>
            </a:extLst>
          </p:cNvPr>
          <p:cNvSpPr txBox="1"/>
          <p:nvPr/>
        </p:nvSpPr>
        <p:spPr>
          <a:xfrm>
            <a:off x="8467725" y="5372100"/>
            <a:ext cx="9601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sz="4000" b="1" dirty="0">
                <a:solidFill>
                  <a:schemeClr val="bg1"/>
                </a:solidFill>
              </a:rPr>
              <a:t>Data: </a:t>
            </a:r>
            <a:r>
              <a:rPr lang="en-US" sz="4000" dirty="0">
                <a:solidFill>
                  <a:schemeClr val="bg1"/>
                </a:solidFill>
              </a:rPr>
              <a:t>Text feedback + resolution time used as features</a:t>
            </a:r>
          </a:p>
          <a:p>
            <a:pPr>
              <a:defRPr sz="1800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defRPr sz="1800"/>
            </a:pPr>
            <a:r>
              <a:rPr lang="en-US" sz="4000" b="1" dirty="0">
                <a:solidFill>
                  <a:schemeClr val="bg1"/>
                </a:solidFill>
              </a:rPr>
              <a:t>T</a:t>
            </a:r>
            <a:r>
              <a:rPr lang="en-IN" sz="4000" b="1" dirty="0" err="1">
                <a:solidFill>
                  <a:schemeClr val="bg1"/>
                </a:solidFill>
              </a:rPr>
              <a:t>ools</a:t>
            </a:r>
            <a:r>
              <a:rPr lang="en-IN" sz="4000" dirty="0">
                <a:solidFill>
                  <a:schemeClr val="bg1"/>
                </a:solidFill>
              </a:rPr>
              <a:t>: Python, Scikit-learn, NLP, Tableau/Matplotlib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342900"/>
            <a:ext cx="17526000" cy="6240063"/>
            <a:chOff x="0" y="190500"/>
            <a:chExt cx="13017500" cy="5388473"/>
          </a:xfrm>
        </p:grpSpPr>
        <p:sp>
          <p:nvSpPr>
            <p:cNvPr id="3" name="TextBox 3"/>
            <p:cNvSpPr txBox="1"/>
            <p:nvPr/>
          </p:nvSpPr>
          <p:spPr>
            <a:xfrm>
              <a:off x="0" y="1858139"/>
              <a:ext cx="13017500" cy="372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Objective:</a:t>
              </a:r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To predict customer satisfaction levels based on support ticket data using Natural Language Processing (NLP) and Machine Learning techniques.</a:t>
              </a:r>
            </a:p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Goal:</a:t>
              </a:r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Help the customer-support team identify unhappy customers early and take proactive steps to improve experience.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0"/>
              <a:ext cx="13017500" cy="124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Introduction</a:t>
              </a:r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2D972CA8-5FE5-D1A3-2255-EC4A8B4413C4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43CFF-2621-BE61-C6EE-B57A18074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F8B051-B613-3364-823F-829958236FF6}"/>
              </a:ext>
            </a:extLst>
          </p:cNvPr>
          <p:cNvGrpSpPr/>
          <p:nvPr/>
        </p:nvGrpSpPr>
        <p:grpSpPr>
          <a:xfrm>
            <a:off x="381000" y="342900"/>
            <a:ext cx="17526000" cy="7471169"/>
            <a:chOff x="0" y="190500"/>
            <a:chExt cx="13017500" cy="6451568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534EB1F-868D-2241-CE5C-C8F6C897DBEB}"/>
                </a:ext>
              </a:extLst>
            </p:cNvPr>
            <p:cNvSpPr txBox="1"/>
            <p:nvPr/>
          </p:nvSpPr>
          <p:spPr>
            <a:xfrm>
              <a:off x="0" y="1858139"/>
              <a:ext cx="13017500" cy="4783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>
                <a:defRPr sz="1800"/>
              </a:pP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Internship Organization: 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Unified Mentor</a:t>
              </a:r>
            </a:p>
            <a:p>
              <a:pPr>
                <a:defRPr sz="1800"/>
              </a:pP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Duration: 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10/08/2025 to 10/11/2025</a:t>
              </a:r>
            </a:p>
            <a:p>
              <a:pPr>
                <a:defRPr sz="1800"/>
              </a:pP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Domain: 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Data Analytics &amp; Machine Learning</a:t>
              </a:r>
            </a:p>
            <a:p>
              <a:pPr>
                <a:defRPr sz="1800"/>
              </a:pP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Tools: 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Python, SQL, Excel, Tableau, Machine Learning</a:t>
              </a:r>
            </a:p>
            <a:p>
              <a:pPr>
                <a:defRPr sz="1800"/>
              </a:pP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Projects Covered:</a:t>
              </a:r>
            </a:p>
            <a:p>
              <a:pPr lvl="1">
                <a:defRPr sz="1800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1. Supply Chain Management Dashboard</a:t>
              </a:r>
            </a:p>
            <a:p>
              <a:pPr lvl="1">
                <a:defRPr sz="1800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2. Customer Satisfaction Prediction</a:t>
              </a:r>
            </a:p>
            <a:p>
              <a:pPr lvl="1">
                <a:defRPr sz="1800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3. IBM HR Analytics – Employee Attrition &amp; Performance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96F78F-B10C-90AF-E3D9-FED9E58E0CDD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Project Overview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D59B0EE-4967-1D51-2A97-15E1BC7C7942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439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600" y="114300"/>
            <a:ext cx="8763000" cy="3825478"/>
            <a:chOff x="-584200" y="161925"/>
            <a:chExt cx="11684000" cy="4202112"/>
          </a:xfrm>
        </p:grpSpPr>
        <p:sp>
          <p:nvSpPr>
            <p:cNvPr id="7" name="TextBox 7"/>
            <p:cNvSpPr txBox="1"/>
            <p:nvPr/>
          </p:nvSpPr>
          <p:spPr>
            <a:xfrm>
              <a:off x="0" y="3543300"/>
              <a:ext cx="918210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584200" y="161925"/>
              <a:ext cx="11684000" cy="2467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Problem Statement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CE1159E-C9BE-2EB0-AED1-DE389776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66746"/>
            <a:ext cx="8324850" cy="89535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616C4D-F482-0F82-EE9F-7D996FAA49A5}"/>
              </a:ext>
            </a:extLst>
          </p:cNvPr>
          <p:cNvSpPr txBox="1"/>
          <p:nvPr/>
        </p:nvSpPr>
        <p:spPr>
          <a:xfrm>
            <a:off x="228600" y="2360428"/>
            <a:ext cx="8763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Customer feedback and support tickets contain rich information, but analyzing them manually is time-consuming.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The organization wants to automatically identify which customers are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unsatisfied (ratings 1–3)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which are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satisfied (ratings 4–5)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Key challenge: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textual data (ticket descriptions) and time-related delays both influence satisfaction.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85D89-0E2B-3D19-2368-501358E8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48EF35-E7FF-E22A-2CD4-3542A39BC8A5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CE5F5B-A1A1-B883-8BAE-B2581BA69EB4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09B0DC1-23CE-31EB-5484-CD63C64A6004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1697015-3382-2262-94F8-88F67D43E37F}"/>
              </a:ext>
            </a:extLst>
          </p:cNvPr>
          <p:cNvGrpSpPr/>
          <p:nvPr/>
        </p:nvGrpSpPr>
        <p:grpSpPr>
          <a:xfrm>
            <a:off x="228601" y="342900"/>
            <a:ext cx="8763000" cy="6844903"/>
            <a:chOff x="0" y="161925"/>
            <a:chExt cx="9182100" cy="912653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F1938B8-BFE9-1F56-C877-77F118B630E9}"/>
                </a:ext>
              </a:extLst>
            </p:cNvPr>
            <p:cNvSpPr txBox="1"/>
            <p:nvPr/>
          </p:nvSpPr>
          <p:spPr>
            <a:xfrm>
              <a:off x="0" y="3543300"/>
              <a:ext cx="9182100" cy="5745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Source:</a:t>
              </a:r>
              <a:r>
                <a:rPr lang="en-US" sz="4000" dirty="0">
                  <a:solidFill>
                    <a:schemeClr val="bg1"/>
                  </a:solidFill>
                </a:rPr>
                <a:t> Customer support tickets dataset (customer_support_tickets.csv)</a:t>
              </a:r>
            </a:p>
            <a:p>
              <a:r>
                <a:rPr lang="en-US" sz="4000" b="1" dirty="0">
                  <a:solidFill>
                    <a:schemeClr val="bg1"/>
                  </a:solidFill>
                </a:rPr>
                <a:t>Size:</a:t>
              </a:r>
              <a:r>
                <a:rPr lang="en-US" sz="4000" dirty="0">
                  <a:solidFill>
                    <a:schemeClr val="bg1"/>
                  </a:solidFill>
                </a:rPr>
                <a:t> ~8469 rows × 17 columns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Observation:</a:t>
              </a:r>
              <a:br>
                <a:rPr lang="en-US" sz="4000" dirty="0">
                  <a:solidFill>
                    <a:schemeClr val="bg1"/>
                  </a:solidFill>
                </a:rPr>
              </a:br>
              <a:r>
                <a:rPr lang="en-US" sz="4000" dirty="0">
                  <a:solidFill>
                    <a:schemeClr val="bg1"/>
                  </a:solidFill>
                </a:rPr>
                <a:t>Most ratings are 4 or 5, indicating slight class imbalance.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4F96225-80EF-F95F-8687-E32E39AEF6B0}"/>
                </a:ext>
              </a:extLst>
            </p:cNvPr>
            <p:cNvSpPr txBox="1"/>
            <p:nvPr/>
          </p:nvSpPr>
          <p:spPr>
            <a:xfrm>
              <a:off x="0" y="161925"/>
              <a:ext cx="9182100" cy="2976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Dataset Overview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808E6AF-0460-A504-D31A-DC82CDD1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66746"/>
            <a:ext cx="8324850" cy="8953504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6D2D0DF8-661E-6D6E-599D-330454555AD2}"/>
              </a:ext>
            </a:extLst>
          </p:cNvPr>
          <p:cNvSpPr/>
          <p:nvPr/>
        </p:nvSpPr>
        <p:spPr>
          <a:xfrm rot="-10800000">
            <a:off x="1600200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17479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B7438-7C4D-EB52-82EF-3FA87060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867677-F200-A4EA-A749-7CD03B242205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7230FC-3CA3-A48F-1873-9AB4028D6E13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488F3A-3C65-5BB1-92DF-F5D76BBCE446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5D99696-B766-1165-824F-9F4472C939C3}"/>
              </a:ext>
            </a:extLst>
          </p:cNvPr>
          <p:cNvGrpSpPr/>
          <p:nvPr/>
        </p:nvGrpSpPr>
        <p:grpSpPr>
          <a:xfrm>
            <a:off x="666750" y="788194"/>
            <a:ext cx="8324850" cy="8691562"/>
            <a:chOff x="0" y="161925"/>
            <a:chExt cx="11099800" cy="11588750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AC5CFA0-B5E0-3B26-9284-DCC6E10752F3}"/>
                </a:ext>
              </a:extLst>
            </p:cNvPr>
            <p:cNvSpPr txBox="1"/>
            <p:nvPr/>
          </p:nvSpPr>
          <p:spPr>
            <a:xfrm>
              <a:off x="0" y="3543300"/>
              <a:ext cx="11099800" cy="8207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Steps Taken:</a:t>
              </a:r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dirty="0">
                  <a:solidFill>
                    <a:schemeClr val="bg1"/>
                  </a:solidFill>
                </a:rPr>
                <a:t>Removed duplicates and null values.</a:t>
              </a:r>
            </a:p>
            <a:p>
              <a:r>
                <a:rPr lang="en-US" sz="4000" dirty="0">
                  <a:solidFill>
                    <a:schemeClr val="bg1"/>
                  </a:solidFill>
                </a:rPr>
                <a:t>Converted date columns to datetime format.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Derived time-based features:</a:t>
              </a:r>
            </a:p>
            <a:p>
              <a:pPr lvl="1"/>
              <a:r>
                <a:rPr lang="en-US" sz="4000" i="1" dirty="0" err="1">
                  <a:solidFill>
                    <a:schemeClr val="bg1"/>
                  </a:solidFill>
                </a:rPr>
                <a:t>Response_Duration_Minutes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lvl="1"/>
              <a:r>
                <a:rPr lang="en-US" sz="4000" i="1" dirty="0" err="1">
                  <a:solidFill>
                    <a:schemeClr val="bg1"/>
                  </a:solidFill>
                </a:rPr>
                <a:t>Resolution_Duration_Hours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lvl="1"/>
              <a:r>
                <a:rPr lang="en-US" sz="4000" i="1" dirty="0" err="1">
                  <a:solidFill>
                    <a:schemeClr val="bg1"/>
                  </a:solidFill>
                </a:rPr>
                <a:t>Ticket_Day_of_Week</a:t>
              </a:r>
              <a:r>
                <a:rPr lang="en-US" sz="4000" dirty="0">
                  <a:solidFill>
                    <a:schemeClr val="bg1"/>
                  </a:solidFill>
                </a:rPr>
                <a:t>, </a:t>
              </a:r>
              <a:r>
                <a:rPr lang="en-US" sz="4000" i="1" dirty="0" err="1">
                  <a:solidFill>
                    <a:schemeClr val="bg1"/>
                  </a:solidFill>
                </a:rPr>
                <a:t>Ticket_Hour_of_Day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F0E952-F5A5-5A92-CBF9-2A541941810A}"/>
                </a:ext>
              </a:extLst>
            </p:cNvPr>
            <p:cNvSpPr txBox="1"/>
            <p:nvPr/>
          </p:nvSpPr>
          <p:spPr>
            <a:xfrm>
              <a:off x="0" y="161925"/>
              <a:ext cx="11099800" cy="2994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Data Cleaning &amp; Preprocessing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4D0DB6-6361-6152-92DB-2EDD35EC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280" y="666746"/>
            <a:ext cx="8289969" cy="8953504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B51D4E5D-661E-FCB5-F915-3F63B2E4276B}"/>
              </a:ext>
            </a:extLst>
          </p:cNvPr>
          <p:cNvSpPr/>
          <p:nvPr/>
        </p:nvSpPr>
        <p:spPr>
          <a:xfrm rot="-10800000">
            <a:off x="16936991" y="8962566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15586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A3296-CCBE-7798-7A0C-BFDC18DB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D65E9AA-1F9F-E446-8270-80C8EC90074C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178460-BCAF-B4FD-144E-52D97C84AB0F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80316AD-B1DB-95B9-4F3D-21D62710D44C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C8E93AD-6C99-D752-CFDA-6575A52489DB}"/>
              </a:ext>
            </a:extLst>
          </p:cNvPr>
          <p:cNvGrpSpPr/>
          <p:nvPr/>
        </p:nvGrpSpPr>
        <p:grpSpPr>
          <a:xfrm>
            <a:off x="666750" y="788194"/>
            <a:ext cx="8324850" cy="8076009"/>
            <a:chOff x="0" y="161925"/>
            <a:chExt cx="11099800" cy="10768013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230B559-E519-76A1-D88E-3FD37E1CD84C}"/>
                </a:ext>
              </a:extLst>
            </p:cNvPr>
            <p:cNvSpPr txBox="1"/>
            <p:nvPr/>
          </p:nvSpPr>
          <p:spPr>
            <a:xfrm>
              <a:off x="0" y="3543300"/>
              <a:ext cx="11099800" cy="73866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Sentiment Analysis (VADER):</a:t>
              </a:r>
              <a:endParaRPr lang="en-IN" sz="4000" dirty="0">
                <a:solidFill>
                  <a:schemeClr val="bg1"/>
                </a:solidFill>
              </a:endParaRPr>
            </a:p>
            <a:p>
              <a:pPr lvl="1"/>
              <a:r>
                <a:rPr lang="en-IN" sz="4000" dirty="0">
                  <a:solidFill>
                    <a:schemeClr val="bg1"/>
                  </a:solidFill>
                </a:rPr>
                <a:t>Extracted sentiment score (</a:t>
              </a:r>
              <a:r>
                <a:rPr lang="en-IN" sz="4000" dirty="0" err="1">
                  <a:solidFill>
                    <a:schemeClr val="bg1"/>
                  </a:solidFill>
                </a:rPr>
                <a:t>description_sentiment</a:t>
              </a:r>
              <a:r>
                <a:rPr lang="en-IN" sz="4000" dirty="0">
                  <a:solidFill>
                    <a:schemeClr val="bg1"/>
                  </a:solidFill>
                </a:rPr>
                <a:t>) from each ticket description.</a:t>
              </a:r>
            </a:p>
            <a:p>
              <a:pPr lvl="1"/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b="1" dirty="0">
                  <a:solidFill>
                    <a:schemeClr val="bg1"/>
                  </a:solidFill>
                </a:rPr>
                <a:t>TF-IDF Vectorization:</a:t>
              </a:r>
              <a:endParaRPr lang="en-IN" sz="4000" dirty="0">
                <a:solidFill>
                  <a:schemeClr val="bg1"/>
                </a:solidFill>
              </a:endParaRPr>
            </a:p>
            <a:p>
              <a:pPr lvl="1"/>
              <a:r>
                <a:rPr lang="en-IN" sz="4000" dirty="0">
                  <a:solidFill>
                    <a:schemeClr val="bg1"/>
                  </a:solidFill>
                </a:rPr>
                <a:t>Converted ticket descriptions into numerical vectors capturing keyword importance.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C75C5A9-06FF-37C6-9E8C-BC5018BE494B}"/>
                </a:ext>
              </a:extLst>
            </p:cNvPr>
            <p:cNvSpPr txBox="1"/>
            <p:nvPr/>
          </p:nvSpPr>
          <p:spPr>
            <a:xfrm>
              <a:off x="0" y="161925"/>
              <a:ext cx="11099800" cy="29767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NLP Feature Engineering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F904C9F-7E86-0055-9AC9-F5730959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232" y="686311"/>
            <a:ext cx="8296018" cy="8933939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58D9DAA5-1215-2C6E-E666-383CC26CAF98}"/>
              </a:ext>
            </a:extLst>
          </p:cNvPr>
          <p:cNvSpPr/>
          <p:nvPr/>
        </p:nvSpPr>
        <p:spPr>
          <a:xfrm rot="-10800000">
            <a:off x="16849725" y="8982127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43917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41671-A735-C66B-89D8-BBEA3A5C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BE5C56-3B62-110C-860E-6F3A1C8D5A55}"/>
              </a:ext>
            </a:extLst>
          </p:cNvPr>
          <p:cNvGrpSpPr/>
          <p:nvPr/>
        </p:nvGrpSpPr>
        <p:grpSpPr>
          <a:xfrm>
            <a:off x="381000" y="342900"/>
            <a:ext cx="17526000" cy="5008958"/>
            <a:chOff x="0" y="190500"/>
            <a:chExt cx="13017500" cy="4325378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8B5143F-D404-961E-EDEE-F046EC258372}"/>
                </a:ext>
              </a:extLst>
            </p:cNvPr>
            <p:cNvSpPr txBox="1"/>
            <p:nvPr/>
          </p:nvSpPr>
          <p:spPr>
            <a:xfrm>
              <a:off x="0" y="1858139"/>
              <a:ext cx="13017500" cy="2657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Final Feature Categories: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Numerical: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Age, response &amp; resolution durations, sentiment score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Categorical: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Ticket type, priority, channel, day of week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Textual: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TF-IDF features from descriptions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Target: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Binary → </a:t>
              </a:r>
              <a:r>
                <a:rPr lang="en-US" sz="4000" i="1" dirty="0" err="1">
                  <a:solidFill>
                    <a:schemeClr val="accent1">
                      <a:lumMod val="75000"/>
                    </a:schemeClr>
                  </a:solidFill>
                </a:rPr>
                <a:t>is_satisfied</a:t>
              </a:r>
              <a:r>
                <a:rPr lang="en-US" sz="4000" i="1" dirty="0">
                  <a:solidFill>
                    <a:schemeClr val="accent1">
                      <a:lumMod val="75000"/>
                    </a:schemeClr>
                  </a:solidFill>
                </a:rPr>
                <a:t> = 1 (ratings ≥ 4), 0 (ratings ≤ 3)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F94160-0A66-F50C-5F8B-BB0393E80784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Feature Engineering Summary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AFA1A66-ED19-C1BC-D4BF-2F497E7D255C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315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62A3E-0947-E4A1-1A81-A2D02FD77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1458D3-2FCA-804C-E8CE-E961B28EC1FC}"/>
              </a:ext>
            </a:extLst>
          </p:cNvPr>
          <p:cNvGrpSpPr/>
          <p:nvPr/>
        </p:nvGrpSpPr>
        <p:grpSpPr>
          <a:xfrm>
            <a:off x="381000" y="342900"/>
            <a:ext cx="17526000" cy="8702276"/>
            <a:chOff x="0" y="190500"/>
            <a:chExt cx="13017500" cy="751466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462D1B47-41F0-2AD5-5622-2210973C32BE}"/>
                </a:ext>
              </a:extLst>
            </p:cNvPr>
            <p:cNvSpPr txBox="1"/>
            <p:nvPr/>
          </p:nvSpPr>
          <p:spPr>
            <a:xfrm>
              <a:off x="0" y="1858139"/>
              <a:ext cx="13017500" cy="58470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Model Used: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Random Forest Classifier</a:t>
              </a:r>
            </a:p>
            <a:p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Reason: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Handles both categorical and numerical data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Resistant to overfitting and interpretable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Works well with imbalanced datasets (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class_weight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='balanced’)</a:t>
              </a:r>
            </a:p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Pipeline Setup: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Combined numeric, categorical, and text processing using ColumnTransformer</a:t>
              </a: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End-to-end training in a single Pipeline</a:t>
              </a:r>
            </a:p>
            <a:p>
              <a:endParaRPr lang="en-IN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AE9934-F539-F9FE-2793-074F35201E79}"/>
                </a:ext>
              </a:extLst>
            </p:cNvPr>
            <p:cNvSpPr txBox="1"/>
            <p:nvPr/>
          </p:nvSpPr>
          <p:spPr>
            <a:xfrm>
              <a:off x="0" y="190500"/>
              <a:ext cx="13017500" cy="9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Model Architecture </a:t>
              </a:r>
              <a:endParaRPr lang="en-US" sz="10000" spc="-16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A9E2C2E-8CDD-3200-74FA-1D0E4242D799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2920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73654-8FBF-4E85-94AF-3607B368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659502-9A1F-8D0E-2FF1-A58019EA841C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328886-F58F-A5F9-3026-6DB7FC24C6D1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27C365-B95A-207C-A4A4-E4B04BAA542D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1EDAF12-DA07-8541-2D8A-F9FD6B5F3991}"/>
              </a:ext>
            </a:extLst>
          </p:cNvPr>
          <p:cNvGrpSpPr/>
          <p:nvPr/>
        </p:nvGrpSpPr>
        <p:grpSpPr>
          <a:xfrm>
            <a:off x="364009" y="544868"/>
            <a:ext cx="8627591" cy="3394910"/>
            <a:chOff x="-403655" y="-162509"/>
            <a:chExt cx="11503455" cy="4526546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8999D39-BD57-E8A3-95D1-AE9E3BAF1542}"/>
                </a:ext>
              </a:extLst>
            </p:cNvPr>
            <p:cNvSpPr txBox="1"/>
            <p:nvPr/>
          </p:nvSpPr>
          <p:spPr>
            <a:xfrm>
              <a:off x="0" y="3543300"/>
              <a:ext cx="1109980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07A23FC-DE5A-F648-8947-7E86576654D3}"/>
                </a:ext>
              </a:extLst>
            </p:cNvPr>
            <p:cNvSpPr txBox="1"/>
            <p:nvPr/>
          </p:nvSpPr>
          <p:spPr>
            <a:xfrm>
              <a:off x="-403655" y="-162509"/>
              <a:ext cx="11099800" cy="4430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Model Evaluation Metrics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7F5FBF3F-0144-96C3-F5E5-5AE147AEB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09" y="3939778"/>
            <a:ext cx="862759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Evaluation Metrics Used: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Accuracy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Precision, Recall, F1-score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Confusion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48AF69-358A-7138-EBF0-3E0AC961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340" y="666746"/>
            <a:ext cx="8324849" cy="8953504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42456700-C6BF-FE3A-7B79-E39B6115266F}"/>
              </a:ext>
            </a:extLst>
          </p:cNvPr>
          <p:cNvSpPr/>
          <p:nvPr/>
        </p:nvSpPr>
        <p:spPr>
          <a:xfrm rot="-10800000">
            <a:off x="16851784" y="8962566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97388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77DA0-E356-EB26-9B8F-22EAD8E4E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676777-74B7-5FFA-07B6-9EECACAF9F7A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AA335DB-F235-2511-608F-49E752B393E0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C47EED-5E57-FAFE-50BE-DFE4102B68AD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C48012B-0C2F-6DF8-7DE0-129104CA6D1F}"/>
              </a:ext>
            </a:extLst>
          </p:cNvPr>
          <p:cNvGrpSpPr/>
          <p:nvPr/>
        </p:nvGrpSpPr>
        <p:grpSpPr>
          <a:xfrm>
            <a:off x="666750" y="788194"/>
            <a:ext cx="8324850" cy="3151584"/>
            <a:chOff x="0" y="161925"/>
            <a:chExt cx="11099800" cy="420211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9418835-66F9-F0E0-5428-448B37A6098B}"/>
                </a:ext>
              </a:extLst>
            </p:cNvPr>
            <p:cNvSpPr txBox="1"/>
            <p:nvPr/>
          </p:nvSpPr>
          <p:spPr>
            <a:xfrm>
              <a:off x="0" y="3543300"/>
              <a:ext cx="1109980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EC04347-9E3C-A24A-931C-4B709AEC0444}"/>
                </a:ext>
              </a:extLst>
            </p:cNvPr>
            <p:cNvSpPr txBox="1"/>
            <p:nvPr/>
          </p:nvSpPr>
          <p:spPr>
            <a:xfrm>
              <a:off x="0" y="161925"/>
              <a:ext cx="11099800" cy="15414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bg1"/>
                  </a:solidFill>
                  <a:latin typeface="+mj-lt"/>
                </a:rPr>
                <a:t>Key Insights</a:t>
              </a:r>
              <a:endParaRPr lang="en-US" sz="10000" u="none" strike="noStrike" spc="-16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0B5BBF-EFAE-A011-9571-F3563FACC960}"/>
              </a:ext>
            </a:extLst>
          </p:cNvPr>
          <p:cNvSpPr txBox="1"/>
          <p:nvPr/>
        </p:nvSpPr>
        <p:spPr>
          <a:xfrm>
            <a:off x="226283" y="2447062"/>
            <a:ext cx="876531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Resolution Duration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Sentiment Score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were the top predictors of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Tickets with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negative sentiment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high-resolution time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are most likely to get low ratings.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High-priority tickets generally show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higher satisfaction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if resolved quickly.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Text analysis revealed that complaints with words like “delay”, “refund”, or “broken” correlate with low scores.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8AA578-65D8-F521-D1D0-13E98B6E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1" y="671895"/>
            <a:ext cx="8324850" cy="8948355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59E3CE92-FCD1-C9DC-17B7-2BB50ED430A1}"/>
              </a:ext>
            </a:extLst>
          </p:cNvPr>
          <p:cNvSpPr/>
          <p:nvPr/>
        </p:nvSpPr>
        <p:spPr>
          <a:xfrm rot="-10800000">
            <a:off x="16825011" y="894918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207705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E33CA-2889-EE75-D958-4D09BE0F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E80946-D8D5-97DA-A5D2-54EAB6E5009A}"/>
              </a:ext>
            </a:extLst>
          </p:cNvPr>
          <p:cNvGrpSpPr/>
          <p:nvPr/>
        </p:nvGrpSpPr>
        <p:grpSpPr>
          <a:xfrm>
            <a:off x="381000" y="342900"/>
            <a:ext cx="17526000" cy="2546745"/>
            <a:chOff x="0" y="190500"/>
            <a:chExt cx="13017500" cy="21991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31E9BDDF-108A-3789-7762-C3D091573911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335E78-DFC3-FB88-855E-729AD2488816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tx2"/>
                  </a:solidFill>
                  <a:latin typeface="+mj-lt"/>
                </a:rPr>
                <a:t>Visual Results</a:t>
              </a:r>
              <a:endParaRPr lang="en-US" sz="10000" u="none" strike="noStrike" spc="-199" dirty="0">
                <a:solidFill>
                  <a:schemeClr val="tx2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20D355F-E06B-3528-A8E7-8AA59BABE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2443"/>
            <a:ext cx="8763000" cy="4292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B61BB-C5F0-00BE-82A7-86E25C78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671575"/>
            <a:ext cx="8496611" cy="4254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E4D9B0-6A6A-31E2-5FFE-738684526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54" y="6324600"/>
            <a:ext cx="9879092" cy="396240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555DFBA1-235B-DB88-5A5F-98F2B376B1CE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850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DAC121-0EC1-B6C8-084F-F163DDE5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086C08-6318-31EE-CE67-F56643A4ABCD}"/>
              </a:ext>
            </a:extLst>
          </p:cNvPr>
          <p:cNvGrpSpPr/>
          <p:nvPr/>
        </p:nvGrpSpPr>
        <p:grpSpPr>
          <a:xfrm>
            <a:off x="381000" y="342900"/>
            <a:ext cx="17526000" cy="4393404"/>
            <a:chOff x="0" y="190500"/>
            <a:chExt cx="13017500" cy="3793830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5F5F6FB-31B7-8E28-6B42-D432E73BA95B}"/>
                </a:ext>
              </a:extLst>
            </p:cNvPr>
            <p:cNvSpPr txBox="1"/>
            <p:nvPr/>
          </p:nvSpPr>
          <p:spPr>
            <a:xfrm>
              <a:off x="0" y="1858139"/>
              <a:ext cx="13017500" cy="2126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Reduce first response time</a:t>
              </a: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 — faster responses lead to higher satisfaction.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Prioritize tickets with negative sentiment</a:t>
              </a: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 for quick escalation.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Automate sentiment detection</a:t>
              </a: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 to flag high-risk customers.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Use dashboard tracking satisfaction trends by ticket type and channel.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B51BAE-3DC6-355D-E904-FB08A6B4D3F8}"/>
                </a:ext>
              </a:extLst>
            </p:cNvPr>
            <p:cNvSpPr txBox="1"/>
            <p:nvPr/>
          </p:nvSpPr>
          <p:spPr>
            <a:xfrm>
              <a:off x="0" y="190500"/>
              <a:ext cx="13017500" cy="998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</a:rPr>
                <a:t>Business Recommendations</a:t>
              </a:r>
              <a:endParaRPr lang="en-US" sz="10000" spc="-169" dirty="0">
                <a:solidFill>
                  <a:schemeClr val="accent1">
                    <a:lumMod val="75000"/>
                  </a:schemeClr>
                </a:solidFill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0FC340B-3575-7FE2-7C0F-F1F23D25003F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8031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27FA7D-2992-A05A-492C-4E01996CC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5864F-F131-F015-36FE-8238AD86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6"/>
            <a:ext cx="8267700" cy="1026022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209962-C66F-9F8C-6EDB-205CE35886B4}"/>
              </a:ext>
            </a:extLst>
          </p:cNvPr>
          <p:cNvSpPr txBox="1"/>
          <p:nvPr/>
        </p:nvSpPr>
        <p:spPr>
          <a:xfrm>
            <a:off x="8267700" y="13386"/>
            <a:ext cx="10020300" cy="5936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9"/>
              </a:lnSpc>
            </a:pPr>
            <a:r>
              <a:rPr lang="en-US" sz="12000" spc="-229" dirty="0">
                <a:solidFill>
                  <a:schemeClr val="bg1"/>
                </a:solidFill>
                <a:latin typeface="+mj-lt"/>
                <a:ea typeface="Cooper BT Light"/>
                <a:cs typeface="Cooper BT Light"/>
                <a:sym typeface="Cooper BT Light"/>
              </a:rPr>
              <a:t>Project 1:</a:t>
            </a:r>
          </a:p>
          <a:p>
            <a:pPr>
              <a:lnSpc>
                <a:spcPts val="11499"/>
              </a:lnSpc>
            </a:pPr>
            <a:r>
              <a:rPr lang="en-IN" sz="12000" dirty="0">
                <a:solidFill>
                  <a:schemeClr val="bg1"/>
                </a:solidFill>
                <a:latin typeface="+mj-lt"/>
              </a:rPr>
              <a:t>Supply Chain Management Dashboard</a:t>
            </a:r>
            <a:endParaRPr lang="en-US" sz="12000" spc="-47" dirty="0">
              <a:solidFill>
                <a:schemeClr val="bg1"/>
              </a:solidFill>
              <a:latin typeface="+mj-lt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19E81-A401-FEC6-DAAD-5E4E87A1C3B3}"/>
              </a:ext>
            </a:extLst>
          </p:cNvPr>
          <p:cNvSpPr txBox="1"/>
          <p:nvPr/>
        </p:nvSpPr>
        <p:spPr>
          <a:xfrm>
            <a:off x="8267700" y="6438900"/>
            <a:ext cx="10020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sz="4000" dirty="0">
                <a:solidFill>
                  <a:schemeClr val="bg1"/>
                </a:solidFill>
              </a:rPr>
              <a:t>Workflow: Excel → SQL → Tableau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68533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A4CBE-AD5B-8926-1684-5646FFCE3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51CAD8-82D1-FD8C-739E-93C39EFC0123}"/>
              </a:ext>
            </a:extLst>
          </p:cNvPr>
          <p:cNvGrpSpPr/>
          <p:nvPr/>
        </p:nvGrpSpPr>
        <p:grpSpPr>
          <a:xfrm>
            <a:off x="381000" y="342900"/>
            <a:ext cx="17526000" cy="8086722"/>
            <a:chOff x="0" y="190500"/>
            <a:chExt cx="13017500" cy="698311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8650A1D9-7E72-BCEA-C424-5B8612F94C5E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Limitations: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Small dataset size and slight imbalance.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Sentiment analysis might not capture sarcasm or context.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Model can’t yet predict satisfaction in real-time.</a:t>
              </a:r>
            </a:p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Future Enhancements: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Use deep learning (BERT) for better text understanding.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Integrate real-time ticket monitoring system.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Add visualization dashboards in Power BI or 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Streamlit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8444A6-7843-4B58-9D7A-7210918CBACD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Limitations &amp; Future Work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17A3717-8E0F-CE63-59B0-DF325F8A26D2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6464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5B0F5-FECC-0F75-C923-65BDFCD4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16DD26-D5FD-66A7-CDE1-47C68C15BA9F}"/>
              </a:ext>
            </a:extLst>
          </p:cNvPr>
          <p:cNvGrpSpPr/>
          <p:nvPr/>
        </p:nvGrpSpPr>
        <p:grpSpPr>
          <a:xfrm>
            <a:off x="381000" y="342900"/>
            <a:ext cx="17526000" cy="2546745"/>
            <a:chOff x="0" y="190500"/>
            <a:chExt cx="13017500" cy="21991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EFC8449A-F367-2D15-B292-9D364A435298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A5B8BB5-4B31-F643-30AA-3210FB423930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Tools &amp; Technologies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1522ACE-B2FF-FFF7-E8BE-ABB9EA998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25663"/>
              </p:ext>
            </p:extLst>
          </p:nvPr>
        </p:nvGraphicFramePr>
        <p:xfrm>
          <a:off x="399535" y="1819987"/>
          <a:ext cx="17449800" cy="5893593"/>
        </p:xfrm>
        <a:graphic>
          <a:graphicData uri="http://schemas.openxmlformats.org/drawingml/2006/table">
            <a:tbl>
              <a:tblPr/>
              <a:tblGrid>
                <a:gridCol w="8724900">
                  <a:extLst>
                    <a:ext uri="{9D8B030D-6E8A-4147-A177-3AD203B41FA5}">
                      <a16:colId xmlns:a16="http://schemas.microsoft.com/office/drawing/2014/main" val="473785995"/>
                    </a:ext>
                  </a:extLst>
                </a:gridCol>
                <a:gridCol w="8724900">
                  <a:extLst>
                    <a:ext uri="{9D8B030D-6E8A-4147-A177-3AD203B41FA5}">
                      <a16:colId xmlns:a16="http://schemas.microsoft.com/office/drawing/2014/main" val="354672801"/>
                    </a:ext>
                  </a:extLst>
                </a:gridCol>
              </a:tblGrid>
              <a:tr h="1090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Tools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280899"/>
                  </a:ext>
                </a:extLst>
              </a:tr>
              <a:tr h="1090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Language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93833"/>
                  </a:ext>
                </a:extLst>
              </a:tr>
              <a:tr h="1090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Pandas, Scikit-learn, VADER, Matplotlib, Seaborn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656105"/>
                  </a:ext>
                </a:extLst>
              </a:tr>
              <a:tr h="1090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ML Techniques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Random Forest, TF-IDF, Sentiment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712954"/>
                  </a:ext>
                </a:extLst>
              </a:tr>
              <a:tr h="1090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Jupyter</a:t>
                      </a: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Notebook, Google </a:t>
                      </a:r>
                      <a:r>
                        <a:rPr lang="en-IN" sz="4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Colab</a:t>
                      </a:r>
                      <a:endParaRPr lang="en-IN" sz="4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86034"/>
                  </a:ext>
                </a:extLst>
              </a:tr>
            </a:tbl>
          </a:graphicData>
        </a:graphic>
      </p:graphicFrame>
      <p:sp>
        <p:nvSpPr>
          <p:cNvPr id="8" name="Freeform 5">
            <a:extLst>
              <a:ext uri="{FF2B5EF4-FFF2-40B4-BE49-F238E27FC236}">
                <a16:creationId xmlns:a16="http://schemas.microsoft.com/office/drawing/2014/main" id="{C835FFAF-535F-3141-629E-D260786ED525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9864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7828F-1334-7BDC-0FE1-7E7EFAE5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4C3F45-12B9-14EB-4BE8-F3CEB6354CA2}"/>
              </a:ext>
            </a:extLst>
          </p:cNvPr>
          <p:cNvGrpSpPr/>
          <p:nvPr/>
        </p:nvGrpSpPr>
        <p:grpSpPr>
          <a:xfrm>
            <a:off x="381000" y="342900"/>
            <a:ext cx="17526000" cy="2546745"/>
            <a:chOff x="0" y="190500"/>
            <a:chExt cx="13017500" cy="21991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4B8F7683-A1B4-B3EF-5557-852950F3C35F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12E02B3-08DE-39A8-DD08-62F88550F1C8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Conclusion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24BF5-F1DE-F127-85FA-E4E795DAE604}"/>
              </a:ext>
            </a:extLst>
          </p:cNvPr>
          <p:cNvSpPr txBox="1"/>
          <p:nvPr/>
        </p:nvSpPr>
        <p:spPr>
          <a:xfrm>
            <a:off x="376880" y="1966315"/>
            <a:ext cx="17525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Successfully built a model to predict customer satisfaction using both structured and text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Delivered actionable insights for improving support performance.</a:t>
            </a:r>
          </a:p>
          <a:p>
            <a:pPr>
              <a:buNone/>
            </a:pP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936B6754-605C-7956-C785-930C66E3C18A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42940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F5D7A-D814-B65A-6EBB-75A169B1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A5AAC3-6317-AF21-22E3-3EC20107F0AD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424D13-EF1A-29C8-2988-3C8D749CA6F9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25BDAF-D8E6-7492-DF3E-DEECC375EE09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2D1C90-A0DB-971B-A034-503E268005E1}"/>
              </a:ext>
            </a:extLst>
          </p:cNvPr>
          <p:cNvSpPr txBox="1"/>
          <p:nvPr/>
        </p:nvSpPr>
        <p:spPr>
          <a:xfrm>
            <a:off x="8267700" y="13386"/>
            <a:ext cx="10020300" cy="4299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9"/>
              </a:lnSpc>
            </a:pPr>
            <a:r>
              <a:rPr lang="en-US" sz="7200" b="1" spc="-229" dirty="0">
                <a:solidFill>
                  <a:srgbClr val="F7F9FC"/>
                </a:solidFill>
                <a:latin typeface="+mj-lt"/>
                <a:ea typeface="Cooper BT Light"/>
                <a:cs typeface="Cooper BT Light"/>
                <a:sym typeface="Cooper BT Light"/>
              </a:rPr>
              <a:t>Project 3: IBM HR Analytics </a:t>
            </a:r>
            <a:r>
              <a:rPr lang="en-US" sz="7200" b="1" spc="-47" dirty="0">
                <a:solidFill>
                  <a:srgbClr val="F7F9FC"/>
                </a:solidFill>
                <a:latin typeface="+mj-lt"/>
                <a:ea typeface="TT Interphases"/>
                <a:cs typeface="TT Interphases"/>
                <a:sym typeface="TT Interphases"/>
              </a:rPr>
              <a:t>Employee Attrition &amp; Performance Analysis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941161-EA82-DE06-95CD-FC6DFD1B9CAE}"/>
              </a:ext>
            </a:extLst>
          </p:cNvPr>
          <p:cNvSpPr txBox="1"/>
          <p:nvPr/>
        </p:nvSpPr>
        <p:spPr>
          <a:xfrm>
            <a:off x="9296400" y="9219247"/>
            <a:ext cx="8324850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endParaRPr lang="en-US" sz="2400" dirty="0">
              <a:solidFill>
                <a:srgbClr val="F7F9FC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3333F7C-8387-2481-6A1C-012D338326C7}"/>
              </a:ext>
            </a:extLst>
          </p:cNvPr>
          <p:cNvGrpSpPr/>
          <p:nvPr/>
        </p:nvGrpSpPr>
        <p:grpSpPr>
          <a:xfrm>
            <a:off x="666750" y="666750"/>
            <a:ext cx="6886575" cy="8953500"/>
            <a:chOff x="0" y="0"/>
            <a:chExt cx="812800" cy="105675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45298B6-4BF1-BB62-8FBF-327DBCECF4E7}"/>
                </a:ext>
              </a:extLst>
            </p:cNvPr>
            <p:cNvSpPr/>
            <p:nvPr/>
          </p:nvSpPr>
          <p:spPr>
            <a:xfrm>
              <a:off x="0" y="0"/>
              <a:ext cx="812800" cy="1056752"/>
            </a:xfrm>
            <a:custGeom>
              <a:avLst/>
              <a:gdLst/>
              <a:ahLst/>
              <a:cxnLst/>
              <a:rect l="l" t="t" r="r" b="b"/>
              <a:pathLst>
                <a:path w="812800" h="1056752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81623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9B355-DAEC-7B92-6722-84FD99F1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D7C407-1E9D-EB08-35D5-A403B2B5FB8E}"/>
              </a:ext>
            </a:extLst>
          </p:cNvPr>
          <p:cNvGrpSpPr/>
          <p:nvPr/>
        </p:nvGrpSpPr>
        <p:grpSpPr>
          <a:xfrm>
            <a:off x="381000" y="342900"/>
            <a:ext cx="17526000" cy="9601200"/>
            <a:chOff x="0" y="190500"/>
            <a:chExt cx="13017500" cy="8290911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643AC65-CD4F-25B3-7582-5FAD76889413}"/>
                </a:ext>
              </a:extLst>
            </p:cNvPr>
            <p:cNvSpPr txBox="1"/>
            <p:nvPr/>
          </p:nvSpPr>
          <p:spPr>
            <a:xfrm>
              <a:off x="0" y="1858139"/>
              <a:ext cx="13017500" cy="6623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In today’s competitive work environment, retaining skilled employees is a major challenge for organizations.</a:t>
              </a:r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High attrition not only increases recruitment costs but also affects productivity and team morale.</a:t>
              </a: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This project, </a:t>
              </a:r>
              <a:r>
                <a:rPr lang="en-US" sz="4000" i="1" dirty="0">
                  <a:solidFill>
                    <a:schemeClr val="accent1">
                      <a:lumMod val="75000"/>
                    </a:schemeClr>
                  </a:solidFill>
                </a:rPr>
                <a:t>“IBM HR Analytics Employee Attrition &amp; Performance,”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focuses on understanding the key factors influencing employee turnover using real-world HR data.</a:t>
              </a:r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By applying data analytics and machine learning techniques, the goal is to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predict which employees are likely to leave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identify actionable insights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that can help HR teams improve retention strategies.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8A1EBD-9E70-B9BC-D6C6-5BA084DB2640}"/>
                </a:ext>
              </a:extLst>
            </p:cNvPr>
            <p:cNvSpPr txBox="1"/>
            <p:nvPr/>
          </p:nvSpPr>
          <p:spPr>
            <a:xfrm>
              <a:off x="0" y="190500"/>
              <a:ext cx="13017500" cy="124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042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F4B3651-203F-9C12-A0E1-FD2E805828D0}"/>
              </a:ext>
            </a:extLst>
          </p:cNvPr>
          <p:cNvGrpSpPr/>
          <p:nvPr/>
        </p:nvGrpSpPr>
        <p:grpSpPr>
          <a:xfrm>
            <a:off x="381000" y="342901"/>
            <a:ext cx="17526000" cy="6238085"/>
            <a:chOff x="0" y="190500"/>
            <a:chExt cx="13017500" cy="8321751"/>
          </a:xfrm>
        </p:grpSpPr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75FAADAD-A18F-658C-362F-DE45E7FC3CF0}"/>
                </a:ext>
              </a:extLst>
            </p:cNvPr>
            <p:cNvSpPr txBox="1"/>
            <p:nvPr/>
          </p:nvSpPr>
          <p:spPr>
            <a:xfrm>
              <a:off x="0" y="1942953"/>
              <a:ext cx="11099800" cy="656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Objective: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IN" sz="4000" dirty="0" err="1">
                  <a:solidFill>
                    <a:schemeClr val="accent1">
                      <a:lumMod val="75000"/>
                    </a:schemeClr>
                  </a:solidFill>
                </a:rPr>
                <a:t>Analyze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employee data to understand and predict attrition patterns.</a:t>
              </a:r>
            </a:p>
            <a:p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Scope: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Explore factors driving attrition and recommend strategies to reduce employee turnover.</a:t>
              </a:r>
            </a:p>
            <a:p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Dataset: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IBM HR Analytics Employee Attrition Dataset.</a:t>
              </a:r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Tools: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Python ( Pandas, Seaborn, Scikit-learn ), SQLite, SHAP.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D05E6D1-DBDF-9FBD-AFBA-8FEE55B3D7DC}"/>
                </a:ext>
              </a:extLst>
            </p:cNvPr>
            <p:cNvSpPr txBox="1"/>
            <p:nvPr/>
          </p:nvSpPr>
          <p:spPr>
            <a:xfrm>
              <a:off x="0" y="190500"/>
              <a:ext cx="13017500" cy="1709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Project</a:t>
              </a:r>
              <a:r>
                <a:rPr lang="en-US" sz="9999" u="none" strike="noStrike" spc="-199" dirty="0">
                  <a:solidFill>
                    <a:srgbClr val="0D4F8B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 Overview</a:t>
              </a:r>
            </a:p>
          </p:txBody>
        </p:sp>
      </p:grpSp>
      <p:pic>
        <p:nvPicPr>
          <p:cNvPr id="1026" name="Picture 2" descr="Icons Python Programming Computer Social Tutorial Transparent HQ PNG ...">
            <a:extLst>
              <a:ext uri="{FF2B5EF4-FFF2-40B4-BE49-F238E27FC236}">
                <a16:creationId xmlns:a16="http://schemas.microsoft.com/office/drawing/2014/main" id="{BC594F96-2884-4F90-EF39-215DE4430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993383"/>
            <a:ext cx="5524500" cy="32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 server icon set. Database symbol isolated on white background ...">
            <a:extLst>
              <a:ext uri="{FF2B5EF4-FFF2-40B4-BE49-F238E27FC236}">
                <a16:creationId xmlns:a16="http://schemas.microsoft.com/office/drawing/2014/main" id="{CA7A6AF4-C59D-11CC-E2AB-E5A84D41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21" y="7033037"/>
            <a:ext cx="5524501" cy="32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chine Learning icon. Monochrome simple Artificial Intelligence icon ...">
            <a:extLst>
              <a:ext uri="{FF2B5EF4-FFF2-40B4-BE49-F238E27FC236}">
                <a16:creationId xmlns:a16="http://schemas.microsoft.com/office/drawing/2014/main" id="{4317EBA7-0172-9267-876F-B92696F8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43" y="6993382"/>
            <a:ext cx="5280357" cy="32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16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8AA91A-FAD6-7A91-B50A-53FEF3FCE9F6}"/>
              </a:ext>
            </a:extLst>
          </p:cNvPr>
          <p:cNvGrpSpPr/>
          <p:nvPr/>
        </p:nvGrpSpPr>
        <p:grpSpPr>
          <a:xfrm>
            <a:off x="381000" y="321276"/>
            <a:ext cx="17526000" cy="5430211"/>
            <a:chOff x="0" y="190500"/>
            <a:chExt cx="13017500" cy="32773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66F2D90-218B-90CD-6662-73EEE8AD58EC}"/>
                </a:ext>
              </a:extLst>
            </p:cNvPr>
            <p:cNvSpPr txBox="1"/>
            <p:nvPr/>
          </p:nvSpPr>
          <p:spPr>
            <a:xfrm>
              <a:off x="0" y="1238775"/>
              <a:ext cx="13017500" cy="22290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High employee attrition affects productivity, morale, and costs.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Hard to identify early signs of employee churn.</a:t>
              </a:r>
            </a:p>
            <a:p>
              <a:pPr marL="1028700" lvl="1" indent="-571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The challenge: </a:t>
              </a:r>
              <a:r>
                <a:rPr lang="en-US" alt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Identify why employees leave</a:t>
              </a: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US" alt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predict who might leave next</a:t>
              </a: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pPr marL="1028700" lvl="1" indent="-571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4000" dirty="0">
                  <a:solidFill>
                    <a:schemeClr val="accent1">
                      <a:lumMod val="75000"/>
                    </a:schemeClr>
                  </a:solidFill>
                </a:rPr>
                <a:t>Goal: Build a machine learning model that helps HR take proactive retention actions.</a:t>
              </a:r>
              <a:endParaRPr lang="en-US" sz="4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751249B-7E9C-7E62-E2B2-F0B03DB3B7B7}"/>
                </a:ext>
              </a:extLst>
            </p:cNvPr>
            <p:cNvSpPr txBox="1"/>
            <p:nvPr/>
          </p:nvSpPr>
          <p:spPr>
            <a:xfrm>
              <a:off x="0" y="190500"/>
              <a:ext cx="13017500" cy="1001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Problem Statement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EBA3913-FFD6-1AAB-53D6-D98D606B8B42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33957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4255" y="641523"/>
            <a:ext cx="9802745" cy="7705392"/>
            <a:chOff x="32952" y="150261"/>
            <a:chExt cx="11099800" cy="5902912"/>
          </a:xfrm>
        </p:grpSpPr>
        <p:sp>
          <p:nvSpPr>
            <p:cNvPr id="3" name="TextBox 3"/>
            <p:cNvSpPr txBox="1"/>
            <p:nvPr/>
          </p:nvSpPr>
          <p:spPr>
            <a:xfrm>
              <a:off x="32952" y="1614367"/>
              <a:ext cx="11099800" cy="443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Identify the key drivers behind attrition.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4000" dirty="0">
                  <a:solidFill>
                    <a:schemeClr val="bg1"/>
                  </a:solidFill>
                </a:rPr>
                <a:t>Understand the relationship between performance and attrition.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4000" dirty="0">
                  <a:solidFill>
                    <a:schemeClr val="bg1"/>
                  </a:solidFill>
                </a:rPr>
                <a:t>Create predictive models for attrition risk.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4000" dirty="0">
                  <a:solidFill>
                    <a:schemeClr val="bg1"/>
                  </a:solidFill>
                </a:rPr>
                <a:t>Provide actionable insights for HR strategy.</a:t>
              </a:r>
              <a:br>
                <a:rPr lang="en-US" altLang="en-US" sz="4000" dirty="0">
                  <a:solidFill>
                    <a:schemeClr val="bg1"/>
                  </a:solidFill>
                </a:rPr>
              </a:br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952" y="150261"/>
              <a:ext cx="11099800" cy="2235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10000" u="none" strike="noStrike" spc="-190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Business Objective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71462"/>
            <a:ext cx="7514968" cy="9596438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3076" name="Picture 4" descr="Analyse de l'attrition des employés : Un guide sur la rotation des employés">
            <a:extLst>
              <a:ext uri="{FF2B5EF4-FFF2-40B4-BE49-F238E27FC236}">
                <a16:creationId xmlns:a16="http://schemas.microsoft.com/office/drawing/2014/main" id="{C545D7F4-9B1B-A235-C30B-28F93AE4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" y="271462"/>
            <a:ext cx="7506730" cy="959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6280" y="444439"/>
            <a:ext cx="8000999" cy="8993128"/>
            <a:chOff x="0" y="171450"/>
            <a:chExt cx="11099800" cy="79406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43100"/>
              <a:ext cx="11099800" cy="616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endParaRPr lang="en-US" sz="4000" u="none" strike="noStrike" spc="-48" dirty="0">
                <a:solidFill>
                  <a:srgbClr val="F7F9FC"/>
                </a:solidFill>
                <a:ea typeface="TT Interphases"/>
                <a:cs typeface="TT Interphases"/>
                <a:sym typeface="TT Interphases"/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Source:</a:t>
              </a:r>
              <a:r>
                <a:rPr lang="en-US" sz="4000" dirty="0">
                  <a:solidFill>
                    <a:schemeClr val="bg1"/>
                  </a:solidFill>
                </a:rPr>
                <a:t> IBM HR Analytics Dataset </a:t>
              </a:r>
              <a:r>
                <a:rPr lang="en-US" sz="4000" b="1" dirty="0">
                  <a:solidFill>
                    <a:schemeClr val="bg1"/>
                  </a:solidFill>
                </a:rPr>
                <a:t>Rows:</a:t>
              </a:r>
              <a:r>
                <a:rPr lang="en-US" sz="4000" dirty="0">
                  <a:solidFill>
                    <a:schemeClr val="bg1"/>
                  </a:solidFill>
                </a:rPr>
                <a:t> 1,470  |  </a:t>
              </a:r>
              <a:r>
                <a:rPr lang="en-US" sz="4000" b="1" dirty="0">
                  <a:solidFill>
                    <a:schemeClr val="bg1"/>
                  </a:solidFill>
                </a:rPr>
                <a:t>Columns:</a:t>
              </a:r>
              <a:r>
                <a:rPr lang="en-US" sz="4000" dirty="0">
                  <a:solidFill>
                    <a:schemeClr val="bg1"/>
                  </a:solidFill>
                </a:rPr>
                <a:t> 35</a:t>
              </a:r>
            </a:p>
            <a:p>
              <a:r>
                <a:rPr lang="en-US" sz="4000" b="1" dirty="0">
                  <a:solidFill>
                    <a:schemeClr val="bg1"/>
                  </a:solidFill>
                </a:rPr>
                <a:t>Target:</a:t>
              </a:r>
              <a:r>
                <a:rPr lang="en-US" sz="4000" dirty="0">
                  <a:solidFill>
                    <a:schemeClr val="bg1"/>
                  </a:solidFill>
                </a:rPr>
                <a:t> Attrition ( Yes / No )</a:t>
              </a:r>
            </a:p>
            <a:p>
              <a:r>
                <a:rPr lang="en-US" sz="4000" b="1" dirty="0">
                  <a:solidFill>
                    <a:schemeClr val="bg1"/>
                  </a:solidFill>
                </a:rPr>
                <a:t>Key Features: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Age, Gender, Marital Status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Department, Job Role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Years at Company, Monthly Income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Performance Rating, Work-Life Balance</a:t>
              </a:r>
            </a:p>
            <a:p>
              <a:pPr marL="0" lvl="0" indent="0" algn="l">
                <a:lnSpc>
                  <a:spcPts val="3120"/>
                </a:lnSpc>
              </a:pPr>
              <a:endParaRPr lang="en-US" sz="4000" u="none" strike="noStrike" spc="-48" dirty="0">
                <a:solidFill>
                  <a:srgbClr val="F7F9FC"/>
                </a:solidFill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0"/>
              <a:ext cx="11099800" cy="1007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10000" u="none" strike="noStrike" spc="-190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IBM HR Dataset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534400" cy="10287000"/>
            <a:chOff x="0" y="0"/>
            <a:chExt cx="217750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FE767-B4DF-1C88-361F-9E1508B9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6" y="514178"/>
            <a:ext cx="7751804" cy="9353721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86800" y="266700"/>
            <a:ext cx="9376719" cy="8946680"/>
            <a:chOff x="0" y="171451"/>
            <a:chExt cx="11104678" cy="4801929"/>
          </a:xfrm>
        </p:grpSpPr>
        <p:sp>
          <p:nvSpPr>
            <p:cNvPr id="3" name="TextBox 3"/>
            <p:cNvSpPr txBox="1"/>
            <p:nvPr/>
          </p:nvSpPr>
          <p:spPr>
            <a:xfrm>
              <a:off x="4878" y="1999922"/>
              <a:ext cx="11099800" cy="297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Checked for duplicates and missing values – None found.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Converted categorical data to numerical using:</a:t>
              </a:r>
            </a:p>
            <a:p>
              <a:pPr marL="1485900" lvl="2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One-Hot Encoder for nominal features.</a:t>
              </a:r>
            </a:p>
            <a:p>
              <a:pPr marL="1485900" lvl="2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Ordinal Encoder for ordered Satisfaction levels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Created balanced dataset using SMOTE.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1"/>
              <a:ext cx="11099800" cy="1326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10000" u="none" strike="noStrike" spc="-190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Data Cleaning and Preprocessing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28704"/>
              <a:ext cx="11099800" cy="239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4400" b="1" u="none" strike="noStrike" spc="-48" dirty="0">
                  <a:solidFill>
                    <a:srgbClr val="F7F9FC"/>
                  </a:solidFill>
                  <a:ea typeface="TT Interphases Bold"/>
                  <a:cs typeface="TT Interphases Bold"/>
                  <a:sym typeface="TT Interphases Bold"/>
                </a:rPr>
                <a:t>Essential Steps for Preprocessing Data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5E48E6-9461-62C8-1B50-1083AF2E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55156"/>
            <a:ext cx="7315200" cy="91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9C7F8-72D5-8A79-78AA-7948E111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1EC41D-1D18-F113-D140-EA7E5E565FD5}"/>
              </a:ext>
            </a:extLst>
          </p:cNvPr>
          <p:cNvGrpSpPr/>
          <p:nvPr/>
        </p:nvGrpSpPr>
        <p:grpSpPr>
          <a:xfrm>
            <a:off x="381000" y="342900"/>
            <a:ext cx="17526000" cy="6983857"/>
            <a:chOff x="0" y="190500"/>
            <a:chExt cx="13017500" cy="6030760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4A5717BB-DC3F-275B-A723-3C7AA1666913}"/>
                </a:ext>
              </a:extLst>
            </p:cNvPr>
            <p:cNvSpPr txBox="1"/>
            <p:nvPr/>
          </p:nvSpPr>
          <p:spPr>
            <a:xfrm>
              <a:off x="0" y="1858139"/>
              <a:ext cx="13017500" cy="43631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Objective: 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Build a real-time Tableau dashboard for better insights and profitability.</a:t>
              </a:r>
            </a:p>
            <a:p>
              <a:endParaRPr lang="en-US" sz="4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Problem Context: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The company struggled with delayed deliveries, high transportation costs, and poor visibility into supplier performance.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Manual data tracking led to inefficiency in monitoring operations.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Inventory and cost data were stored separately, making insights difficult to extract.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9EF60E1-E3FF-ED4F-D27C-CB8A41C0B6A7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Problem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21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342024"/>
            <a:ext cx="9296400" cy="8730193"/>
            <a:chOff x="-455036" y="-3581400"/>
            <a:chExt cx="11351637" cy="12525494"/>
          </a:xfrm>
        </p:grpSpPr>
        <p:sp>
          <p:nvSpPr>
            <p:cNvPr id="3" name="TextBox 3"/>
            <p:cNvSpPr txBox="1"/>
            <p:nvPr/>
          </p:nvSpPr>
          <p:spPr>
            <a:xfrm>
              <a:off x="-455036" y="-196736"/>
              <a:ext cx="11351637" cy="91408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4000" u="none" strike="noStrike" spc="-48" dirty="0">
                <a:solidFill>
                  <a:srgbClr val="0D4F8B"/>
                </a:solidFill>
                <a:ea typeface="TT Interphases"/>
                <a:cs typeface="TT Interphases"/>
                <a:sym typeface="TT Interphases"/>
              </a:endParaRP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New features created to enhance model learning: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</a:rPr>
                <a:t>TenureBucket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Groups employees by company experience ( 0-3, 3-7, 7+ years ).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</a:rPr>
                <a:t>IncomePerYearOfService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Annual income per year worked.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1" dirty="0" err="1">
                  <a:solidFill>
                    <a:schemeClr val="accent1">
                      <a:lumMod val="75000"/>
                    </a:schemeClr>
                  </a:solidFill>
                </a:rPr>
                <a:t>WorkLifeBalanceScore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Combination of balance, overtime, and involvement scores.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4000" u="none" strike="noStrike" spc="-48" dirty="0">
                <a:solidFill>
                  <a:srgbClr val="0D4F8B"/>
                </a:solidFill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22421" y="-3581400"/>
              <a:ext cx="11099800" cy="3350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10000" u="none" strike="noStrike" spc="-190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Feature Engineering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44A4CC1-A23A-D437-BD2F-BB686297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024"/>
            <a:ext cx="7315200" cy="9602076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 rot="5400000">
            <a:off x="6643229" y="279923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495300"/>
            <a:ext cx="17449800" cy="5263946"/>
            <a:chOff x="0" y="305059"/>
            <a:chExt cx="13017500" cy="3956898"/>
          </a:xfrm>
        </p:grpSpPr>
        <p:sp>
          <p:nvSpPr>
            <p:cNvPr id="3" name="TextBox 3"/>
            <p:cNvSpPr txBox="1"/>
            <p:nvPr/>
          </p:nvSpPr>
          <p:spPr>
            <a:xfrm>
              <a:off x="0" y="1622485"/>
              <a:ext cx="12790120" cy="26394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Stored clean data in SQLite for queries.</a:t>
              </a: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Executed business queries such as: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Avg. Monthly Income by Job Role for 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Attrited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Employees.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Employee Count by Department.</a:t>
              </a: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pPr marL="0" lvl="0" indent="0" algn="l">
                <a:lnSpc>
                  <a:spcPts val="3120"/>
                </a:lnSpc>
              </a:pPr>
              <a:endParaRPr lang="en-US" sz="4000" u="none" strike="noStrike" spc="-48" dirty="0">
                <a:solidFill>
                  <a:srgbClr val="0D4F8B"/>
                </a:solidFill>
                <a:ea typeface="TT Interphases"/>
                <a:cs typeface="TT Interphases"/>
                <a:sym typeface="TT Interphase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5059"/>
              <a:ext cx="13017500" cy="97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SQL Insights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8B14810-31CB-6B2F-FD4E-026012E6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169243"/>
            <a:ext cx="5302523" cy="4267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179E4-9FAF-049E-B976-9C2FBA28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23" y="5181943"/>
            <a:ext cx="5112013" cy="4254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09AA2-46DD-4ECA-7126-FADF5375C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336" y="5200994"/>
            <a:ext cx="6806664" cy="42356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EC3DDF-DF61-68EA-70D6-65FEF42AD052}"/>
              </a:ext>
            </a:extLst>
          </p:cNvPr>
          <p:cNvGrpSpPr/>
          <p:nvPr/>
        </p:nvGrpSpPr>
        <p:grpSpPr>
          <a:xfrm>
            <a:off x="304800" y="342900"/>
            <a:ext cx="17526000" cy="5102076"/>
            <a:chOff x="0" y="190500"/>
            <a:chExt cx="13017500" cy="262404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D49734DE-8582-C717-8F15-CEAC63F16185}"/>
                </a:ext>
              </a:extLst>
            </p:cNvPr>
            <p:cNvSpPr txBox="1"/>
            <p:nvPr/>
          </p:nvSpPr>
          <p:spPr>
            <a:xfrm>
              <a:off x="154534" y="1231620"/>
              <a:ext cx="11099800" cy="1582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Key Insights: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Overall attrition ≈ 16 %.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Younger employees ( 18-30 ) leave more often.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High attrition in Sales and R&amp;D departments.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Frequent overtime and low income linked to churn.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D2E903-B3C2-7E29-2413-32A53CD31186}"/>
                </a:ext>
              </a:extLst>
            </p:cNvPr>
            <p:cNvSpPr txBox="1"/>
            <p:nvPr/>
          </p:nvSpPr>
          <p:spPr>
            <a:xfrm>
              <a:off x="0" y="190500"/>
              <a:ext cx="13017500" cy="668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Exploratory Data Analysis (EDA)</a:t>
              </a:r>
              <a:endParaRPr lang="en-US" sz="9999" u="none" strike="noStrike" spc="-199" dirty="0">
                <a:solidFill>
                  <a:srgbClr val="0D4F8B"/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7DFFCE-0045-BEAE-9DA2-DDEEE1C4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191" y="5727899"/>
            <a:ext cx="6626609" cy="430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BF92C-C129-44A6-7BDE-8198840E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765999"/>
            <a:ext cx="10903510" cy="43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4696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6934200"/>
            <a:ext cx="4010025" cy="2712720"/>
            <a:chOff x="0" y="0"/>
            <a:chExt cx="1056138" cy="714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714461"/>
            </a:xfrm>
            <a:custGeom>
              <a:avLst/>
              <a:gdLst/>
              <a:ahLst/>
              <a:cxnLst/>
              <a:rect l="l" t="t" r="r" b="b"/>
              <a:pathLst>
                <a:path w="1056138" h="714461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7236"/>
                  </a:lnTo>
                  <a:cubicBezTo>
                    <a:pt x="1056138" y="679886"/>
                    <a:pt x="1021563" y="714461"/>
                    <a:pt x="978913" y="714461"/>
                  </a:cubicBezTo>
                  <a:lnTo>
                    <a:pt x="77226" y="714461"/>
                  </a:lnTo>
                  <a:cubicBezTo>
                    <a:pt x="34575" y="714461"/>
                    <a:pt x="0" y="679886"/>
                    <a:pt x="0" y="637236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D4F8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56138" cy="723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6934200"/>
            <a:ext cx="4010025" cy="2686050"/>
            <a:chOff x="0" y="0"/>
            <a:chExt cx="1056138" cy="70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707437"/>
            </a:xfrm>
            <a:custGeom>
              <a:avLst/>
              <a:gdLst/>
              <a:ahLst/>
              <a:cxnLst/>
              <a:rect l="l" t="t" r="r" b="b"/>
              <a:pathLst>
                <a:path w="1056138" h="707437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630211"/>
                  </a:lnTo>
                  <a:cubicBezTo>
                    <a:pt x="1056138" y="672862"/>
                    <a:pt x="1021563" y="707437"/>
                    <a:pt x="978913" y="707437"/>
                  </a:cubicBezTo>
                  <a:lnTo>
                    <a:pt x="77226" y="707437"/>
                  </a:lnTo>
                  <a:cubicBezTo>
                    <a:pt x="34575" y="707437"/>
                    <a:pt x="0" y="672862"/>
                    <a:pt x="0" y="6302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0D4F8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56138" cy="716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666750"/>
            <a:ext cx="4010025" cy="5956430"/>
            <a:chOff x="0" y="0"/>
            <a:chExt cx="812800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2"/>
              <a:stretch>
                <a:fillRect t="-428" b="-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666750"/>
            <a:ext cx="4010025" cy="5956430"/>
            <a:chOff x="0" y="0"/>
            <a:chExt cx="812800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207321"/>
            </a:xfrm>
            <a:custGeom>
              <a:avLst/>
              <a:gdLst/>
              <a:ahLst/>
              <a:cxnLst/>
              <a:rect l="l" t="t" r="r" b="b"/>
              <a:pathLst>
                <a:path w="812800" h="1207321">
                  <a:moveTo>
                    <a:pt x="77226" y="0"/>
                  </a:moveTo>
                  <a:lnTo>
                    <a:pt x="735574" y="0"/>
                  </a:lnTo>
                  <a:cubicBezTo>
                    <a:pt x="778225" y="0"/>
                    <a:pt x="812800" y="34575"/>
                    <a:pt x="812800" y="77226"/>
                  </a:cubicBezTo>
                  <a:lnTo>
                    <a:pt x="812800" y="1130095"/>
                  </a:lnTo>
                  <a:cubicBezTo>
                    <a:pt x="812800" y="1172746"/>
                    <a:pt x="778225" y="1207321"/>
                    <a:pt x="735574" y="1207321"/>
                  </a:cubicBezTo>
                  <a:lnTo>
                    <a:pt x="77226" y="1207321"/>
                  </a:lnTo>
                  <a:cubicBezTo>
                    <a:pt x="34575" y="1207321"/>
                    <a:pt x="0" y="1172746"/>
                    <a:pt x="0" y="1130095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blipFill>
              <a:blip r:embed="rId3"/>
              <a:stretch>
                <a:fillRect t="-428" b="-428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66750" y="828675"/>
            <a:ext cx="6886575" cy="442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10000" u="none" strike="noStrike" spc="-169" dirty="0">
                <a:solidFill>
                  <a:srgbClr val="F7F9FC"/>
                </a:solidFill>
                <a:latin typeface="+mj-lt"/>
                <a:ea typeface="Cooper BT Light"/>
                <a:cs typeface="Cooper BT Light"/>
                <a:sym typeface="Cooper BT Light"/>
              </a:rPr>
              <a:t>Analyzing Employee Performance and Attrition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84671" y="7454265"/>
            <a:ext cx="3257550" cy="1824174"/>
            <a:chOff x="0" y="0"/>
            <a:chExt cx="4343400" cy="24322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343400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366">
                  <a:solidFill>
                    <a:srgbClr val="F7F9FC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Employee Performance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160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F7F9FC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Evaluating how performance impacts attrition rates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7462" y="7454265"/>
            <a:ext cx="3257550" cy="1824174"/>
            <a:chOff x="0" y="0"/>
            <a:chExt cx="4343400" cy="24322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343400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366">
                  <a:solidFill>
                    <a:srgbClr val="F7F9FC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Employee Attrition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6000"/>
              <a:ext cx="4343400" cy="141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F7F9FC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Understanding the relationship between attrition and performance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31D5E-33FE-278D-F3D0-60AE2C9B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70AC4A-A8F8-AB6A-7061-E8F96BE0210F}"/>
              </a:ext>
            </a:extLst>
          </p:cNvPr>
          <p:cNvGrpSpPr/>
          <p:nvPr/>
        </p:nvGrpSpPr>
        <p:grpSpPr>
          <a:xfrm>
            <a:off x="9296400" y="666750"/>
            <a:ext cx="8324850" cy="8953500"/>
            <a:chOff x="0" y="0"/>
            <a:chExt cx="2192553" cy="235812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8DEAD2-922E-491F-2630-9711F1A0E58E}"/>
                </a:ext>
              </a:extLst>
            </p:cNvPr>
            <p:cNvSpPr/>
            <p:nvPr/>
          </p:nvSpPr>
          <p:spPr>
            <a:xfrm>
              <a:off x="0" y="0"/>
              <a:ext cx="2192553" cy="2358124"/>
            </a:xfrm>
            <a:custGeom>
              <a:avLst/>
              <a:gdLst/>
              <a:ahLst/>
              <a:cxnLst/>
              <a:rect l="l" t="t" r="r" b="b"/>
              <a:pathLst>
                <a:path w="2192553" h="2358124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2320924"/>
                  </a:lnTo>
                  <a:cubicBezTo>
                    <a:pt x="2192553" y="2330790"/>
                    <a:pt x="2188634" y="2340252"/>
                    <a:pt x="2181658" y="2347228"/>
                  </a:cubicBezTo>
                  <a:cubicBezTo>
                    <a:pt x="2174682" y="2354204"/>
                    <a:pt x="2165220" y="2358124"/>
                    <a:pt x="2155354" y="2358124"/>
                  </a:cubicBezTo>
                  <a:lnTo>
                    <a:pt x="37199" y="2358124"/>
                  </a:lnTo>
                  <a:cubicBezTo>
                    <a:pt x="27333" y="2358124"/>
                    <a:pt x="17872" y="2354204"/>
                    <a:pt x="10895" y="2347228"/>
                  </a:cubicBezTo>
                  <a:cubicBezTo>
                    <a:pt x="3919" y="2340252"/>
                    <a:pt x="0" y="2330790"/>
                    <a:pt x="0" y="2320924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7F9F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DFEE07-B468-E4B2-6726-5220C84E34E6}"/>
                </a:ext>
              </a:extLst>
            </p:cNvPr>
            <p:cNvSpPr txBox="1"/>
            <p:nvPr/>
          </p:nvSpPr>
          <p:spPr>
            <a:xfrm>
              <a:off x="0" y="-28575"/>
              <a:ext cx="2192553" cy="2386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39A63B8-C74C-9C8A-3337-0F1E0D3FA68F}"/>
              </a:ext>
            </a:extLst>
          </p:cNvPr>
          <p:cNvGrpSpPr/>
          <p:nvPr/>
        </p:nvGrpSpPr>
        <p:grpSpPr>
          <a:xfrm>
            <a:off x="666750" y="788194"/>
            <a:ext cx="6886575" cy="9307115"/>
            <a:chOff x="0" y="161925"/>
            <a:chExt cx="9182100" cy="1240948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EA4AFBD-0429-393E-5BC9-B52E412E3E27}"/>
                </a:ext>
              </a:extLst>
            </p:cNvPr>
            <p:cNvSpPr txBox="1"/>
            <p:nvPr/>
          </p:nvSpPr>
          <p:spPr>
            <a:xfrm>
              <a:off x="0" y="3543300"/>
              <a:ext cx="9182100" cy="9028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Examined relationship between Performance Rating and Attrition.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Observation: </a:t>
              </a:r>
              <a:r>
                <a:rPr lang="en-US" sz="4000" dirty="0">
                  <a:solidFill>
                    <a:schemeClr val="bg1"/>
                  </a:solidFill>
                </a:rPr>
                <a:t>Mid-performers (rating 2–3) leave more often than top performers.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dirty="0">
                  <a:solidFill>
                    <a:schemeClr val="bg1"/>
                  </a:solidFill>
                </a:rPr>
                <a:t>Correlation analysis done to find performance-linked factors.</a:t>
              </a:r>
            </a:p>
            <a:p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964CA18-D1AD-ABA2-AE26-3AD3FFB976B5}"/>
                </a:ext>
              </a:extLst>
            </p:cNvPr>
            <p:cNvSpPr txBox="1"/>
            <p:nvPr/>
          </p:nvSpPr>
          <p:spPr>
            <a:xfrm>
              <a:off x="0" y="161925"/>
              <a:ext cx="9182100" cy="29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 dirty="0">
                  <a:solidFill>
                    <a:srgbClr val="F7F9FC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Performance Analysis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D56F3-2120-C0D5-A19E-54941DC1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66746"/>
            <a:ext cx="8324850" cy="447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873397-13B4-3F4B-25B7-50E3C952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121876"/>
            <a:ext cx="8324850" cy="44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7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5342" y="186871"/>
            <a:ext cx="8324850" cy="8348662"/>
            <a:chOff x="0" y="171451"/>
            <a:chExt cx="11099800" cy="11131548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6565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Machine Learning Models Used:</a:t>
              </a:r>
              <a:endParaRPr lang="en-IN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Logistic Regression (baseline)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Random Forest Classifier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Gradient Boosting Classifier</a:t>
              </a:r>
            </a:p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Metrics Evaluated: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Precision, Recall, F1-Score, ROC-AUC</a:t>
              </a:r>
            </a:p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Best Model: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Random Forest – </a:t>
              </a:r>
              <a:r>
                <a:rPr lang="en-IN" sz="4000" i="1" dirty="0">
                  <a:solidFill>
                    <a:schemeClr val="accent1">
                      <a:lumMod val="75000"/>
                    </a:schemeClr>
                  </a:solidFill>
                </a:rPr>
                <a:t>High ROC-AUC (~0.88)</a:t>
              </a:r>
              <a:endParaRPr lang="en-IN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451"/>
              <a:ext cx="11099800" cy="3294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10000" u="none" strike="noStrike" spc="-190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Modeling Training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112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4400" b="1" u="none" strike="noStrike" spc="-48" dirty="0">
                  <a:solidFill>
                    <a:srgbClr val="5B7FA4"/>
                  </a:solidFill>
                  <a:ea typeface="TT Interphases Bold"/>
                  <a:cs typeface="TT Interphases Bold"/>
                  <a:sym typeface="TT Interphases Bold"/>
                </a:rPr>
                <a:t>Overview of Machine Learning Techniques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7FA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5F01B15-CD6A-AAD8-72ED-D9DA1D3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39890"/>
            <a:ext cx="7162800" cy="2777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9E7F8-D927-16F5-849B-0D0E946F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611108"/>
            <a:ext cx="7162800" cy="2777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5B2D9A-9049-F69E-F7F7-567CAB4A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6948023"/>
            <a:ext cx="7162800" cy="27774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83429" y="7553669"/>
            <a:ext cx="2956371" cy="1466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1519"/>
              </a:lnSpc>
            </a:pPr>
            <a:r>
              <a:rPr lang="en-US" sz="9600" spc="-480" dirty="0">
                <a:solidFill>
                  <a:srgbClr val="0D4F8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65%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62137" y="7715594"/>
            <a:ext cx="2956371" cy="1466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</a:pPr>
            <a:r>
              <a:rPr lang="en-US" sz="9600" spc="-480" dirty="0">
                <a:solidFill>
                  <a:srgbClr val="0D4F8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85%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8175" y="256519"/>
            <a:ext cx="17316450" cy="9508390"/>
            <a:chOff x="0" y="161925"/>
            <a:chExt cx="18770600" cy="10454641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2996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499"/>
                </a:lnSpc>
                <a:spcBef>
                  <a:spcPct val="0"/>
                </a:spcBef>
              </a:pPr>
              <a:r>
                <a:rPr lang="en-US" sz="10000" u="none" strike="noStrike" spc="-16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Model </a:t>
              </a:r>
              <a:r>
                <a:rPr lang="en-US" sz="10000" spc="-16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Explainability(SHAP and </a:t>
              </a:r>
              <a:r>
                <a:rPr lang="en-US" sz="10000" u="none" strike="noStrike" spc="-16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Feature Importance)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33177"/>
              <a:ext cx="18770600" cy="738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4000" b="1" u="none" strike="noStrike" spc="-48" dirty="0">
                  <a:solidFill>
                    <a:schemeClr val="accent1">
                      <a:lumMod val="75000"/>
                    </a:schemeClr>
                  </a:solidFill>
                  <a:ea typeface="TT Interphases Bold"/>
                  <a:cs typeface="TT Interphases Bold"/>
                  <a:sym typeface="TT Interphases Bold"/>
                </a:rPr>
                <a:t>Understanding Model Interpretability and Insights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4000" b="1" spc="-48" dirty="0">
                <a:solidFill>
                  <a:schemeClr val="accent1">
                    <a:lumMod val="75000"/>
                  </a:schemeClr>
                </a:solidFill>
                <a:ea typeface="TT Interphases Bold"/>
                <a:cs typeface="TT Interphases Bold"/>
                <a:sym typeface="TT Interphases Bold"/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Interpretability Approach: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Used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SHAP values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to explain Random Forest predictions.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Used </a:t>
              </a: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Permutation Importance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as fallback for interpretability.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Top Predictors: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1. 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MonthlyIncome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, 2. 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OverTime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, 3. WorkLifeBalance,4.  </a:t>
              </a:r>
              <a:r>
                <a:rPr lang="en-US" sz="4000" dirty="0" err="1">
                  <a:solidFill>
                    <a:schemeClr val="accent1">
                      <a:lumMod val="75000"/>
                    </a:schemeClr>
                  </a:solidFill>
                </a:rPr>
                <a:t>TenureBucket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, 5. Age</a:t>
              </a:r>
            </a:p>
            <a:p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4000" b="1" u="none" strike="noStrike" spc="-48" dirty="0">
                <a:solidFill>
                  <a:schemeClr val="accent1">
                    <a:lumMod val="75000"/>
                  </a:schemeClr>
                </a:solidFill>
                <a:ea typeface="TT Interphases Bold"/>
                <a:cs typeface="TT Interphases Bold"/>
                <a:sym typeface="TT Interphase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3000" y="9124149"/>
            <a:ext cx="6886575" cy="1031014"/>
            <a:chOff x="0" y="0"/>
            <a:chExt cx="9182100" cy="1374685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 dirty="0">
                  <a:solidFill>
                    <a:srgbClr val="5B7FA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Model Accuracy Rate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D4F8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model predicts attrition effectively.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4292" y="8999467"/>
            <a:ext cx="6886575" cy="1031014"/>
            <a:chOff x="0" y="0"/>
            <a:chExt cx="9182100" cy="13746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91821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trike="noStrike" dirty="0">
                  <a:solidFill>
                    <a:srgbClr val="5B7FA4"/>
                  </a:solidFill>
                  <a:latin typeface="Cooper BT Medium"/>
                  <a:ea typeface="Cooper BT Medium"/>
                  <a:cs typeface="Cooper BT Medium"/>
                  <a:sym typeface="Cooper BT Medium"/>
                </a:rPr>
                <a:t>SHAP Values Explained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4346"/>
              <a:ext cx="9182100" cy="52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u="none" strike="noStrike" spc="-47">
                  <a:solidFill>
                    <a:srgbClr val="0D4F8B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Key features driving employee attrition identified.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81000" y="342900"/>
            <a:ext cx="17487900" cy="6371347"/>
            <a:chOff x="0" y="161925"/>
            <a:chExt cx="18811584" cy="6347907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18770600" cy="1541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10000" u="none" strike="noStrike" spc="-169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Attrition by Demographics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0984" y="2002034"/>
              <a:ext cx="18770600" cy="4507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4000" b="1" u="none" strike="noStrike" spc="-48" dirty="0">
                  <a:solidFill>
                    <a:srgbClr val="F7F9FC"/>
                  </a:solidFill>
                  <a:ea typeface="TT Interphases Bold"/>
                  <a:cs typeface="TT Interphases Bold"/>
                  <a:sym typeface="TT Interphases Bold"/>
                </a:rPr>
                <a:t>Age &amp; Gender Analysis: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Attrition higher among </a:t>
              </a:r>
              <a:r>
                <a:rPr lang="en-US" sz="4000" b="1" dirty="0">
                  <a:solidFill>
                    <a:schemeClr val="bg1"/>
                  </a:solidFill>
                </a:rPr>
                <a:t>younger</a:t>
              </a:r>
              <a:r>
                <a:rPr lang="en-US" sz="4000" dirty="0">
                  <a:solidFill>
                    <a:schemeClr val="bg1"/>
                  </a:solidFill>
                </a:rPr>
                <a:t> and </a:t>
              </a:r>
              <a:r>
                <a:rPr lang="en-US" sz="4000" b="1" dirty="0">
                  <a:solidFill>
                    <a:schemeClr val="bg1"/>
                  </a:solidFill>
                </a:rPr>
                <a:t>male employees</a:t>
              </a:r>
              <a:r>
                <a:rPr lang="en-US" sz="4000" dirty="0">
                  <a:solidFill>
                    <a:schemeClr val="bg1"/>
                  </a:solidFill>
                </a:rPr>
                <a:t>.</a:t>
              </a:r>
              <a:br>
                <a:rPr lang="en-US" sz="4000" dirty="0">
                  <a:solidFill>
                    <a:schemeClr val="bg1"/>
                  </a:solidFill>
                </a:rPr>
              </a:br>
              <a:endParaRPr lang="en-US" sz="4000" dirty="0">
                <a:solidFill>
                  <a:schemeClr val="bg1"/>
                </a:solidFill>
              </a:endParaRPr>
            </a:p>
            <a:p>
              <a:r>
                <a:rPr lang="en-US" sz="4000" b="1" dirty="0">
                  <a:solidFill>
                    <a:schemeClr val="bg1"/>
                  </a:solidFill>
                </a:rPr>
                <a:t>Departmental Trends:</a:t>
              </a:r>
              <a:endParaRPr lang="en-US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Sales Department: Highest attrition (~21%)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R&amp;D: Moderate (~19%)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HR: Lowest (~14%)</a:t>
              </a:r>
            </a:p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 lang="en-US" sz="4000" b="1" u="none" strike="noStrike" spc="-48" dirty="0">
                <a:solidFill>
                  <a:srgbClr val="F7F9FC"/>
                </a:solidFill>
                <a:ea typeface="TT Interphases Bold"/>
                <a:cs typeface="TT Interphases Bold"/>
                <a:sym typeface="TT Interphases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8EFC3F-1DF7-AC1C-4EA6-D0305BA3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629" y="3420367"/>
            <a:ext cx="7201270" cy="63217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900" y="342900"/>
            <a:ext cx="18402300" cy="8986837"/>
            <a:chOff x="-28177" y="190500"/>
            <a:chExt cx="13609205" cy="4801376"/>
          </a:xfrm>
        </p:grpSpPr>
        <p:sp>
          <p:nvSpPr>
            <p:cNvPr id="3" name="TextBox 3"/>
            <p:cNvSpPr txBox="1"/>
            <p:nvPr/>
          </p:nvSpPr>
          <p:spPr>
            <a:xfrm>
              <a:off x="-28177" y="1045435"/>
              <a:ext cx="13017500" cy="3946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1. Compensation &amp; Workload:</a:t>
              </a:r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dirty="0">
                  <a:solidFill>
                    <a:schemeClr val="bg1"/>
                  </a:solidFill>
                </a:rPr>
                <a:t>Low income + high overtime = higher attrition risk. → </a:t>
              </a:r>
              <a:r>
                <a:rPr lang="en-IN" sz="4000" i="1" dirty="0">
                  <a:solidFill>
                    <a:schemeClr val="bg1"/>
                  </a:solidFill>
                </a:rPr>
                <a:t>Review pay structure and manage workloads fairly.</a:t>
              </a:r>
            </a:p>
            <a:p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b="1" dirty="0">
                  <a:solidFill>
                    <a:schemeClr val="bg1"/>
                  </a:solidFill>
                </a:rPr>
                <a:t>2. Work-Life Balance:</a:t>
              </a:r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dirty="0">
                  <a:solidFill>
                    <a:schemeClr val="bg1"/>
                  </a:solidFill>
                </a:rPr>
                <a:t>Poor balance → increased churn. → </a:t>
              </a:r>
              <a:r>
                <a:rPr lang="en-IN" sz="4000" i="1" dirty="0">
                  <a:solidFill>
                    <a:schemeClr val="bg1"/>
                  </a:solidFill>
                </a:rPr>
                <a:t>Offer flexible hours &amp; wellness programs.</a:t>
              </a:r>
              <a:endParaRPr lang="en-IN" sz="4000" dirty="0">
                <a:solidFill>
                  <a:schemeClr val="bg1"/>
                </a:solidFill>
              </a:endParaRPr>
            </a:p>
            <a:p>
              <a:endParaRPr lang="en-IN" sz="4000" b="1" dirty="0">
                <a:solidFill>
                  <a:schemeClr val="bg1"/>
                </a:solidFill>
              </a:endParaRPr>
            </a:p>
            <a:p>
              <a:r>
                <a:rPr lang="en-IN" sz="4000" b="1" dirty="0">
                  <a:solidFill>
                    <a:schemeClr val="bg1"/>
                  </a:solidFill>
                </a:rPr>
                <a:t>3. Tenure:</a:t>
              </a:r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dirty="0">
                  <a:solidFill>
                    <a:schemeClr val="bg1"/>
                  </a:solidFill>
                </a:rPr>
                <a:t>Early leavers (&lt;3 years) common. → </a:t>
              </a:r>
              <a:r>
                <a:rPr lang="en-IN" sz="4000" i="1" dirty="0">
                  <a:solidFill>
                    <a:schemeClr val="bg1"/>
                  </a:solidFill>
                </a:rPr>
                <a:t>Strengthen onboarding and mentoring.</a:t>
              </a:r>
              <a:endParaRPr lang="en-IN" sz="4000" dirty="0">
                <a:solidFill>
                  <a:schemeClr val="bg1"/>
                </a:solidFill>
              </a:endParaRPr>
            </a:p>
            <a:p>
              <a:endParaRPr lang="en-IN" sz="4000" b="1" dirty="0">
                <a:solidFill>
                  <a:schemeClr val="bg1"/>
                </a:solidFill>
              </a:endParaRPr>
            </a:p>
            <a:p>
              <a:r>
                <a:rPr lang="en-IN" sz="4000" b="1" dirty="0">
                  <a:solidFill>
                    <a:schemeClr val="bg1"/>
                  </a:solidFill>
                </a:rPr>
                <a:t>4. Performance:</a:t>
              </a:r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dirty="0">
                  <a:solidFill>
                    <a:schemeClr val="bg1"/>
                  </a:solidFill>
                </a:rPr>
                <a:t>Mid-level performers often leave. → </a:t>
              </a:r>
              <a:r>
                <a:rPr lang="en-IN" sz="4000" i="1" dirty="0">
                  <a:solidFill>
                    <a:schemeClr val="bg1"/>
                  </a:solidFill>
                </a:rPr>
                <a:t>Provide clear promotion &amp; skill paths.</a:t>
              </a:r>
              <a:endParaRPr lang="en-IN" sz="4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0"/>
              <a:ext cx="13581028" cy="694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Key Findings and Recommendations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249114" y="6113348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900" y="342901"/>
            <a:ext cx="17602200" cy="9541725"/>
            <a:chOff x="0" y="190500"/>
            <a:chExt cx="13017500" cy="17711591"/>
          </a:xfrm>
        </p:grpSpPr>
        <p:sp>
          <p:nvSpPr>
            <p:cNvPr id="3" name="TextBox 3"/>
            <p:cNvSpPr txBox="1"/>
            <p:nvPr/>
          </p:nvSpPr>
          <p:spPr>
            <a:xfrm>
              <a:off x="0" y="3048222"/>
              <a:ext cx="13017500" cy="14853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1. Data Understanding:</a:t>
              </a:r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	Interpreting HR metrics like </a:t>
              </a:r>
              <a:r>
                <a:rPr lang="en-IN" sz="4000" i="1" dirty="0" err="1">
                  <a:solidFill>
                    <a:schemeClr val="accent1">
                      <a:lumMod val="75000"/>
                    </a:schemeClr>
                  </a:solidFill>
                </a:rPr>
                <a:t>JobInvolvement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IN" sz="4000" i="1" dirty="0" err="1">
                  <a:solidFill>
                    <a:schemeClr val="accent1">
                      <a:lumMod val="75000"/>
                    </a:schemeClr>
                  </a:solidFill>
                </a:rPr>
                <a:t>EnvironmentSatisfaction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	required studying the data dictionary carefully.</a:t>
              </a:r>
            </a:p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2.  Imbalanced Data:</a:t>
              </a:r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	Attrition “Yes” cases were rare, causing biased results — handled using </a:t>
              </a: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SMOTE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	and </a:t>
              </a: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class-weight balancing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en-IN" sz="4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3. Feature Engineering:</a:t>
              </a:r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	Merging factors like </a:t>
              </a:r>
              <a:r>
                <a:rPr lang="en-IN" sz="4000" i="1" dirty="0" err="1">
                  <a:solidFill>
                    <a:schemeClr val="accent1">
                      <a:lumMod val="75000"/>
                    </a:schemeClr>
                  </a:solidFill>
                </a:rPr>
                <a:t>OverTime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and </a:t>
              </a:r>
              <a:r>
                <a:rPr lang="en-IN" sz="4000" i="1" dirty="0" err="1">
                  <a:solidFill>
                    <a:schemeClr val="accent1">
                      <a:lumMod val="75000"/>
                    </a:schemeClr>
                  </a:solidFill>
                </a:rPr>
                <a:t>WorkLifeBalance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into new scores (e.g., 	</a:t>
              </a:r>
              <a:r>
                <a:rPr lang="en-IN" sz="4000" b="1" dirty="0" err="1">
                  <a:solidFill>
                    <a:schemeClr val="accent1">
                      <a:lumMod val="75000"/>
                    </a:schemeClr>
                  </a:solidFill>
                </a:rPr>
                <a:t>WorkLifeBalanceScore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) improved model accuracy.</a:t>
              </a:r>
            </a:p>
            <a:p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4. Model Explainability:</a:t>
              </a:r>
              <a:b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	Learning to interpret </a:t>
              </a:r>
              <a:r>
                <a:rPr lang="en-IN" sz="4000" b="1" dirty="0">
                  <a:solidFill>
                    <a:schemeClr val="accent1">
                      <a:lumMod val="75000"/>
                    </a:schemeClr>
                  </a:solidFill>
                </a:rPr>
                <a:t>SHAP values</a:t>
              </a:r>
              <a:r>
                <a:rPr lang="en-IN" sz="4000" dirty="0">
                  <a:solidFill>
                    <a:schemeClr val="accent1">
                      <a:lumMod val="75000"/>
                    </a:schemeClr>
                  </a:solidFill>
                </a:rPr>
                <a:t> clarified which features most influenced 	attrition.</a:t>
              </a:r>
            </a:p>
            <a:p>
              <a:endParaRPr lang="en-US" sz="40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0"/>
              <a:ext cx="13017500" cy="208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  <a:spcBef>
                  <a:spcPct val="0"/>
                </a:spcBef>
              </a:pPr>
              <a:r>
                <a:rPr lang="en-US" sz="9999" u="none" strike="noStrike" spc="-199" dirty="0">
                  <a:solidFill>
                    <a:srgbClr val="0D4F8B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Challenges Faced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31789-CAFE-4D0F-A056-64237FBC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D338FA-3340-2CF6-487A-94B4C8AA2646}"/>
              </a:ext>
            </a:extLst>
          </p:cNvPr>
          <p:cNvGrpSpPr/>
          <p:nvPr/>
        </p:nvGrpSpPr>
        <p:grpSpPr>
          <a:xfrm>
            <a:off x="381000" y="342900"/>
            <a:ext cx="17526000" cy="5008958"/>
            <a:chOff x="0" y="190500"/>
            <a:chExt cx="13017500" cy="4325378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E67C1A0-1CFD-DB9D-AE88-DDFDC1FF24D9}"/>
                </a:ext>
              </a:extLst>
            </p:cNvPr>
            <p:cNvSpPr txBox="1"/>
            <p:nvPr/>
          </p:nvSpPr>
          <p:spPr>
            <a:xfrm>
              <a:off x="0" y="1858139"/>
              <a:ext cx="13017500" cy="2657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Objectives: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Create a centralized Tableau dashboard for real-time performance monitoring.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Measure profitability, inventory efficiency, and supplier reliability.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Visualize data trends to identify areas for cost optimization.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Provide actionable business recommendations backed by KPIs.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506B43A-6540-768A-5F84-D4E96F316640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Project Objectives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4D70079-FC28-5148-0AE7-2226EE22CA14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0555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975" y="266700"/>
            <a:ext cx="17283241" cy="8187469"/>
            <a:chOff x="-139700" y="-727889"/>
            <a:chExt cx="23044321" cy="10916625"/>
          </a:xfrm>
        </p:grpSpPr>
        <p:sp>
          <p:nvSpPr>
            <p:cNvPr id="3" name="TextBox 3"/>
            <p:cNvSpPr txBox="1"/>
            <p:nvPr/>
          </p:nvSpPr>
          <p:spPr>
            <a:xfrm>
              <a:off x="-139700" y="2802099"/>
              <a:ext cx="22885400" cy="73866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</a:rPr>
                <a:t>Conclusion:</a:t>
              </a:r>
              <a:endParaRPr lang="en-IN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Developed a reliable model to predict attrition risk.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Provided interpretable insights for HR decision-making.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Balanced technical ML work with business understanding.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IN" sz="4000" dirty="0">
                <a:solidFill>
                  <a:schemeClr val="bg1"/>
                </a:solidFill>
              </a:endParaRPr>
            </a:p>
            <a:p>
              <a:r>
                <a:rPr lang="en-IN" sz="4000" b="1" dirty="0">
                  <a:solidFill>
                    <a:schemeClr val="bg1"/>
                  </a:solidFill>
                </a:rPr>
                <a:t>Future Enhancements:</a:t>
              </a:r>
              <a:endParaRPr lang="en-IN" sz="4000" dirty="0">
                <a:solidFill>
                  <a:schemeClr val="bg1"/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Add real-time HR dashboard (Power BI / </a:t>
              </a:r>
              <a:r>
                <a:rPr lang="en-IN" sz="4000" dirty="0" err="1">
                  <a:solidFill>
                    <a:schemeClr val="bg1"/>
                  </a:solidFill>
                </a:rPr>
                <a:t>Streamlit</a:t>
              </a:r>
              <a:r>
                <a:rPr lang="en-IN" sz="4000" dirty="0">
                  <a:solidFill>
                    <a:schemeClr val="bg1"/>
                  </a:solidFill>
                </a:rPr>
                <a:t>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Include employee feedback or sentiment analysis.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IN" sz="4000" dirty="0">
                  <a:solidFill>
                    <a:schemeClr val="bg1"/>
                  </a:solidFill>
                </a:rPr>
                <a:t>Deploy model via HRMS integration.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221" y="-727889"/>
              <a:ext cx="22885400" cy="3385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874"/>
                </a:lnSpc>
                <a:spcBef>
                  <a:spcPct val="0"/>
                </a:spcBef>
              </a:pPr>
              <a:r>
                <a:rPr lang="en-US" sz="10000" u="none" strike="noStrike" spc="-197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Conclusion </a:t>
              </a:r>
              <a:r>
                <a:rPr lang="en-US" sz="10000" spc="-197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and </a:t>
              </a:r>
              <a:r>
                <a:rPr lang="en-US" sz="10000" u="none" strike="noStrike" spc="-197" dirty="0">
                  <a:solidFill>
                    <a:srgbClr val="F7F9FC"/>
                  </a:solidFill>
                  <a:latin typeface="+mj-lt"/>
                  <a:ea typeface="Cooper BT Light"/>
                  <a:cs typeface="Cooper BT Light"/>
                  <a:sym typeface="Cooper BT Light"/>
                </a:rPr>
                <a:t>Future Improvements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666750" y="1144760"/>
            <a:ext cx="16859250" cy="110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9600" u="none" strike="noStrike" spc="-169" dirty="0">
                <a:solidFill>
                  <a:srgbClr val="0D4F8B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</a:t>
            </a:r>
          </a:p>
        </p:txBody>
      </p:sp>
      <p:sp>
        <p:nvSpPr>
          <p:cNvPr id="19" name="Freeform 19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F24B8-BA9A-5E43-2214-5E0F4F563753}"/>
              </a:ext>
            </a:extLst>
          </p:cNvPr>
          <p:cNvSpPr txBox="1"/>
          <p:nvPr/>
        </p:nvSpPr>
        <p:spPr>
          <a:xfrm>
            <a:off x="666750" y="2327344"/>
            <a:ext cx="165544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</a:rPr>
              <a:t>Links: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  Google Drive Folder: </a:t>
            </a:r>
            <a:r>
              <a:rPr lang="en-IN" sz="4000" i="1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https://drive.google.com/drive/folders/12Ybhj9kH6QZhNhkSFCUy86Ehg7vBB28t?usp=sharing</a:t>
            </a:r>
            <a:endParaRPr lang="en-IN" sz="4000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sz="40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  GitHub Repository: </a:t>
            </a:r>
            <a:r>
              <a:rPr lang="en-US" sz="4000" dirty="0">
                <a:hlinkClick r:id="rId5"/>
              </a:rPr>
              <a:t>Namitha-022602/Unified-Mentor-Internship-Projects: Three-project portfolio including - Supply Chain Dashboard, IBM HR Attrition, and Customer Satisfaction.</a:t>
            </a:r>
            <a:endParaRPr lang="en-US" sz="4000" dirty="0"/>
          </a:p>
          <a:p>
            <a:endParaRPr 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BC5C-5BC0-2595-5CCC-09FBB463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611AA4-86B6-596D-AD31-2499DE0330BC}"/>
              </a:ext>
            </a:extLst>
          </p:cNvPr>
          <p:cNvGrpSpPr/>
          <p:nvPr/>
        </p:nvGrpSpPr>
        <p:grpSpPr>
          <a:xfrm>
            <a:off x="381000" y="342900"/>
            <a:ext cx="17526000" cy="8086722"/>
            <a:chOff x="0" y="190500"/>
            <a:chExt cx="13017500" cy="698311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35995224-B249-EF5F-70C0-954FB75B509E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Dataset: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Fashion &amp; Beauty supply chain data</a:t>
              </a:r>
            </a:p>
            <a:p>
              <a:b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Steps Taken:</a:t>
              </a:r>
              <a:endParaRPr lang="en-US" sz="4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Imported dataset from Excel into Tableau.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Removed duplicates and handled missing values.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Standardized units (₹ for costs, days for lead time).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Verified relationships between suppliers, SKUs, and product categories.</a:t>
              </a:r>
            </a:p>
            <a:p>
              <a:endParaRPr lang="en-US" sz="4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Key Columns: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Product Type, SKU, Stock Levels, Revenue, Supplier Name, Lead Time, Shipping Costs, Defect Rates.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43B250-B6A2-B968-6B69-8B1BD8241957}"/>
                </a:ext>
              </a:extLst>
            </p:cNvPr>
            <p:cNvSpPr txBox="1"/>
            <p:nvPr/>
          </p:nvSpPr>
          <p:spPr>
            <a:xfrm>
              <a:off x="0" y="190500"/>
              <a:ext cx="13017500" cy="112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Data Preparation &amp; Cleaning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C66503F-04C2-B038-D352-75FEEDE76AF7}"/>
              </a:ext>
            </a:extLst>
          </p:cNvPr>
          <p:cNvSpPr/>
          <p:nvPr/>
        </p:nvSpPr>
        <p:spPr>
          <a:xfrm>
            <a:off x="15925800" y="-72390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9597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466E-00D4-980A-CB0B-81C07EA2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F1A7BB-BFE3-F1CC-0234-E52B35DD50FA}"/>
              </a:ext>
            </a:extLst>
          </p:cNvPr>
          <p:cNvGrpSpPr/>
          <p:nvPr/>
        </p:nvGrpSpPr>
        <p:grpSpPr>
          <a:xfrm>
            <a:off x="685800" y="-1964724"/>
            <a:ext cx="16933333" cy="3688439"/>
            <a:chOff x="-950843" y="1858139"/>
            <a:chExt cx="21129854" cy="30382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311B41CE-D9DD-3A72-C02B-54B8A68190AC}"/>
                </a:ext>
              </a:extLst>
            </p:cNvPr>
            <p:cNvSpPr txBox="1"/>
            <p:nvPr/>
          </p:nvSpPr>
          <p:spPr>
            <a:xfrm>
              <a:off x="0" y="1858139"/>
              <a:ext cx="13017500" cy="531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IN" sz="4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409ACB-4C65-6CA1-F336-3A147D88BFAB}"/>
                </a:ext>
              </a:extLst>
            </p:cNvPr>
            <p:cNvSpPr txBox="1"/>
            <p:nvPr/>
          </p:nvSpPr>
          <p:spPr>
            <a:xfrm>
              <a:off x="-950843" y="3825281"/>
              <a:ext cx="21129854" cy="1071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Tools &amp; Technologies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D95D11-C26E-D2F0-361D-5E0540803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2419"/>
              </p:ext>
            </p:extLst>
          </p:nvPr>
        </p:nvGraphicFramePr>
        <p:xfrm>
          <a:off x="685800" y="2247900"/>
          <a:ext cx="14325600" cy="6858000"/>
        </p:xfrm>
        <a:graphic>
          <a:graphicData uri="http://schemas.openxmlformats.org/drawingml/2006/table">
            <a:tbl>
              <a:tblPr/>
              <a:tblGrid>
                <a:gridCol w="7162800">
                  <a:extLst>
                    <a:ext uri="{9D8B030D-6E8A-4147-A177-3AD203B41FA5}">
                      <a16:colId xmlns:a16="http://schemas.microsoft.com/office/drawing/2014/main" val="178465950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700519902"/>
                    </a:ext>
                  </a:extLst>
                </a:gridCol>
              </a:tblGrid>
              <a:tr h="1194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67047"/>
                  </a:ext>
                </a:extLst>
              </a:tr>
              <a:tr h="2234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Tableau Desktop</a:t>
                      </a:r>
                      <a:endParaRPr lang="en-IN" sz="4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Dashboard creation &amp; visual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04568"/>
                  </a:ext>
                </a:extLst>
              </a:tr>
              <a:tr h="1194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Excel / CSV</a:t>
                      </a:r>
                      <a:endParaRPr lang="en-IN" sz="4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Data cleaning &amp; preprocessing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532310"/>
                  </a:ext>
                </a:extLst>
              </a:tr>
              <a:tr h="2234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b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SQL</a:t>
                      </a:r>
                      <a:endParaRPr lang="en-IN" sz="4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Metric validation &amp; query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150667"/>
                  </a:ext>
                </a:extLst>
              </a:tr>
            </a:tbl>
          </a:graphicData>
        </a:graphic>
      </p:graphicFrame>
      <p:sp>
        <p:nvSpPr>
          <p:cNvPr id="11" name="Freeform 5">
            <a:extLst>
              <a:ext uri="{FF2B5EF4-FFF2-40B4-BE49-F238E27FC236}">
                <a16:creationId xmlns:a16="http://schemas.microsoft.com/office/drawing/2014/main" id="{4169F1E0-BC97-71D2-59E7-170355664F1A}"/>
              </a:ext>
            </a:extLst>
          </p:cNvPr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9722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5DBE-EF92-F8CB-58FE-970EC787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FE0A20-0066-72C1-BBDA-74C1AEF36C68}"/>
              </a:ext>
            </a:extLst>
          </p:cNvPr>
          <p:cNvGrpSpPr/>
          <p:nvPr/>
        </p:nvGrpSpPr>
        <p:grpSpPr>
          <a:xfrm>
            <a:off x="381000" y="342900"/>
            <a:ext cx="17526000" cy="9532665"/>
            <a:chOff x="0" y="190500"/>
            <a:chExt cx="13017500" cy="575329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2E5FF9B2-A4F5-CD77-99F3-C5560D8D3060}"/>
                </a:ext>
              </a:extLst>
            </p:cNvPr>
            <p:cNvSpPr txBox="1"/>
            <p:nvPr/>
          </p:nvSpPr>
          <p:spPr>
            <a:xfrm>
              <a:off x="0" y="1857211"/>
              <a:ext cx="13017500" cy="40865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Key Calculated Fields: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Profit: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[Revenue generated] - ([Manufacturing costs]*[Number of products sold]) - [Shipping costs]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Profit Margin (%):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([Profit]/[Revenue generated])*100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Supplier Performance Score: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([Lead time]*0.4)+([Defect rates]*0.4)+([Shipping costs]*0.2)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Stock-to-Sales Ratio: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[Stock levels]/[Number of products sold]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Days of Inventory Remaining: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[Stock levels]/AVG([Daily Sales])</a:t>
              </a:r>
            </a:p>
            <a:p>
              <a:endParaRPr lang="en-US" sz="4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</a:rPr>
                <a:t>Outcome:</a:t>
              </a:r>
              <a:r>
                <a:rPr lang="en-US" sz="4000" dirty="0">
                  <a:solidFill>
                    <a:schemeClr val="accent1">
                      <a:lumMod val="75000"/>
                    </a:schemeClr>
                  </a:solidFill>
                </a:rPr>
                <a:t> Clean, standardized dataset ready for Tableau visualization and interactive analytics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AA10BD-22EE-BF6F-92FF-D3BC5D401072}"/>
                </a:ext>
              </a:extLst>
            </p:cNvPr>
            <p:cNvSpPr txBox="1"/>
            <p:nvPr/>
          </p:nvSpPr>
          <p:spPr>
            <a:xfrm>
              <a:off x="0" y="190500"/>
              <a:ext cx="13017500" cy="1558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9999"/>
                </a:lnSpc>
                <a:spcBef>
                  <a:spcPct val="0"/>
                </a:spcBef>
              </a:pPr>
              <a:r>
                <a:rPr lang="en-IN" sz="10000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Analytical Methods and Calculations</a:t>
              </a:r>
              <a:endParaRPr lang="en-US" sz="10000" u="none" strike="noStrike" spc="-199" dirty="0">
                <a:solidFill>
                  <a:schemeClr val="accent1">
                    <a:lumMod val="75000"/>
                  </a:schemeClr>
                </a:solidFill>
                <a:latin typeface="+mj-lt"/>
                <a:ea typeface="Cooper BT Light"/>
                <a:cs typeface="Cooper BT Light"/>
                <a:sym typeface="Cooper BT Light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616C653-B079-6412-664F-94DFDF95F093}"/>
              </a:ext>
            </a:extLst>
          </p:cNvPr>
          <p:cNvSpPr/>
          <p:nvPr/>
        </p:nvSpPr>
        <p:spPr>
          <a:xfrm>
            <a:off x="15240000" y="-80010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5096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F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790E9-8B8A-D222-37AC-CC71DFBC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4A686E-E5EF-7F2E-EFE0-8342D6104422}"/>
              </a:ext>
            </a:extLst>
          </p:cNvPr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F9CED23-4C11-0DA5-2AB3-2AE8C81B45C2}"/>
                </a:ext>
              </a:extLst>
            </p:cNvPr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F9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0A44B9-F1CA-2A16-C232-02320AF0A48A}"/>
                </a:ext>
              </a:extLst>
            </p:cNvPr>
            <p:cNvSpPr txBox="1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25E440-0B0E-0482-FD2C-D2823C453554}"/>
              </a:ext>
            </a:extLst>
          </p:cNvPr>
          <p:cNvSpPr txBox="1"/>
          <p:nvPr/>
        </p:nvSpPr>
        <p:spPr>
          <a:xfrm>
            <a:off x="8267700" y="13386"/>
            <a:ext cx="10010775" cy="2582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999"/>
              </a:lnSpc>
              <a:spcBef>
                <a:spcPct val="0"/>
              </a:spcBef>
            </a:pPr>
            <a:r>
              <a:rPr lang="en-IN" sz="10000" dirty="0">
                <a:solidFill>
                  <a:schemeClr val="bg1"/>
                </a:solidFill>
              </a:rPr>
              <a:t>Dashboard Overview</a:t>
            </a:r>
            <a:endParaRPr lang="en-US" sz="10000" spc="-199" dirty="0">
              <a:solidFill>
                <a:schemeClr val="bg1"/>
              </a:solidFill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FE28C3-6A79-90A2-058A-1B9930C8D1D8}"/>
              </a:ext>
            </a:extLst>
          </p:cNvPr>
          <p:cNvSpPr txBox="1"/>
          <p:nvPr/>
        </p:nvSpPr>
        <p:spPr>
          <a:xfrm>
            <a:off x="9296400" y="9219247"/>
            <a:ext cx="8324850" cy="40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endParaRPr lang="en-US" sz="2400" dirty="0">
              <a:solidFill>
                <a:srgbClr val="F7F9FC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D3C86B46-C86B-04EB-167D-8A20B962DF6D}"/>
              </a:ext>
            </a:extLst>
          </p:cNvPr>
          <p:cNvSpPr txBox="1"/>
          <p:nvPr/>
        </p:nvSpPr>
        <p:spPr>
          <a:xfrm>
            <a:off x="8306057" y="2397743"/>
            <a:ext cx="96393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Dashboard Modules:</a:t>
            </a:r>
            <a:endParaRPr lang="en-US" sz="4000" dirty="0">
              <a:solidFill>
                <a:schemeClr val="bg1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Inventory Management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Order Fulfillment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Supplier Performance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Transportation Efficiency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Supply Chain Costs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Features: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KPI Banner for quick executive summary.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Filters for Product Type, Supplier, and Location.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Visual Story: From revenue tracking to cost optimization.</a:t>
            </a:r>
          </a:p>
        </p:txBody>
      </p:sp>
      <p:pic>
        <p:nvPicPr>
          <p:cNvPr id="5" name="Picture 4" descr="A screenshot of a data dashboard&#10;&#10;AI-generated content may be incorrect.">
            <a:extLst>
              <a:ext uri="{FF2B5EF4-FFF2-40B4-BE49-F238E27FC236}">
                <a16:creationId xmlns:a16="http://schemas.microsoft.com/office/drawing/2014/main" id="{FD758F59-B425-3AD1-EAB3-B4E41BE8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3386"/>
            <a:ext cx="8258175" cy="10260228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2367378D-56B8-733F-D8A3-9EF1F1B6D61C}"/>
              </a:ext>
            </a:extLst>
          </p:cNvPr>
          <p:cNvSpPr/>
          <p:nvPr/>
        </p:nvSpPr>
        <p:spPr>
          <a:xfrm rot="-10800000">
            <a:off x="6115050" y="8971632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86415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6265</TotalTime>
  <Words>2411</Words>
  <Application>Microsoft Office PowerPoint</Application>
  <PresentationFormat>Custom</PresentationFormat>
  <Paragraphs>371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Aptos</vt:lpstr>
      <vt:lpstr>Cooper BT Light</vt:lpstr>
      <vt:lpstr>TT Interphases Bold</vt:lpstr>
      <vt:lpstr>Arial</vt:lpstr>
      <vt:lpstr>Cooper BT Medium</vt:lpstr>
      <vt:lpstr>TT Interphases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IBM HR Analytics</dc:title>
  <dc:creator>NAMITHA PARAGI</dc:creator>
  <dc:description>Presentation - IBM HR Analytics</dc:description>
  <cp:lastModifiedBy>Namitha S</cp:lastModifiedBy>
  <cp:revision>6</cp:revision>
  <dcterms:created xsi:type="dcterms:W3CDTF">2006-08-16T00:00:00Z</dcterms:created>
  <dcterms:modified xsi:type="dcterms:W3CDTF">2025-11-01T18:23:44Z</dcterms:modified>
  <dc:identifier>DAG3EeXJxUw</dc:identifier>
</cp:coreProperties>
</file>